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3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2.xml" ContentType="application/vnd.openxmlformats-officedocument.presentationml.notesSlide+xml"/>
  <Override PartName="/ppt/tags/tag12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29.xml" ContentType="application/vnd.openxmlformats-officedocument.presentationml.tags+xml"/>
  <Override PartName="/ppt/notesSlides/notesSlide37.xml" ContentType="application/vnd.openxmlformats-officedocument.presentationml.notesSlide+xml"/>
  <Override PartName="/ppt/tags/tag130.xml" ContentType="application/vnd.openxmlformats-officedocument.presentationml.tags+xml"/>
  <Override PartName="/ppt/notesSlides/notesSlide38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9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0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42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4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44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47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48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49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52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5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54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55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56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68.xml" ContentType="application/vnd.openxmlformats-officedocument.presentationml.notesSlide+xml"/>
  <Override PartName="/ppt/tags/tag208.xml" ContentType="application/vnd.openxmlformats-officedocument.presentationml.tags+xml"/>
  <Override PartName="/ppt/notesSlides/notesSlide69.xml" ContentType="application/vnd.openxmlformats-officedocument.presentationml.notesSlide+xml"/>
  <Override PartName="/ppt/tags/tag209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210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75.xml" ContentType="application/vnd.openxmlformats-officedocument.presentationml.notesSlide+xml"/>
  <Override PartName="/ppt/tags/tag213.xml" ContentType="application/vnd.openxmlformats-officedocument.presentationml.tags+xml"/>
  <Override PartName="/ppt/notesSlides/notesSlide76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77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78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79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tags/tag236.xml" ContentType="application/vnd.openxmlformats-officedocument.presentationml.tags+xml"/>
  <Override PartName="/ppt/notesSlides/notesSlide83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84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89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92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93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94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95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1" r:id="rId1"/>
  </p:sldMasterIdLst>
  <p:notesMasterIdLst>
    <p:notesMasterId r:id="rId103"/>
  </p:notes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362" r:id="rId9"/>
    <p:sldId id="273" r:id="rId10"/>
    <p:sldId id="274" r:id="rId11"/>
    <p:sldId id="275" r:id="rId12"/>
    <p:sldId id="277" r:id="rId13"/>
    <p:sldId id="278" r:id="rId14"/>
    <p:sldId id="279" r:id="rId15"/>
    <p:sldId id="281" r:id="rId16"/>
    <p:sldId id="282" r:id="rId17"/>
    <p:sldId id="288" r:id="rId18"/>
    <p:sldId id="294" r:id="rId19"/>
    <p:sldId id="284" r:id="rId20"/>
    <p:sldId id="285" r:id="rId21"/>
    <p:sldId id="289" r:id="rId22"/>
    <p:sldId id="295" r:id="rId23"/>
    <p:sldId id="290" r:id="rId24"/>
    <p:sldId id="293" r:id="rId25"/>
    <p:sldId id="292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6" r:id="rId36"/>
    <p:sldId id="308" r:id="rId37"/>
    <p:sldId id="309" r:id="rId38"/>
    <p:sldId id="310" r:id="rId39"/>
    <p:sldId id="307" r:id="rId40"/>
    <p:sldId id="312" r:id="rId41"/>
    <p:sldId id="311" r:id="rId42"/>
    <p:sldId id="313" r:id="rId43"/>
    <p:sldId id="314" r:id="rId44"/>
    <p:sldId id="315" r:id="rId45"/>
    <p:sldId id="316" r:id="rId46"/>
    <p:sldId id="318" r:id="rId47"/>
    <p:sldId id="317" r:id="rId48"/>
    <p:sldId id="319" r:id="rId49"/>
    <p:sldId id="320" r:id="rId50"/>
    <p:sldId id="321" r:id="rId51"/>
    <p:sldId id="322" r:id="rId52"/>
    <p:sldId id="323" r:id="rId53"/>
    <p:sldId id="324" r:id="rId54"/>
    <p:sldId id="356" r:id="rId55"/>
    <p:sldId id="357" r:id="rId56"/>
    <p:sldId id="358" r:id="rId57"/>
    <p:sldId id="359" r:id="rId58"/>
    <p:sldId id="360" r:id="rId59"/>
    <p:sldId id="361" r:id="rId60"/>
    <p:sldId id="325" r:id="rId61"/>
    <p:sldId id="328" r:id="rId62"/>
    <p:sldId id="326" r:id="rId63"/>
    <p:sldId id="331" r:id="rId64"/>
    <p:sldId id="332" r:id="rId65"/>
    <p:sldId id="333" r:id="rId66"/>
    <p:sldId id="334" r:id="rId67"/>
    <p:sldId id="335" r:id="rId68"/>
    <p:sldId id="337" r:id="rId69"/>
    <p:sldId id="336" r:id="rId70"/>
    <p:sldId id="338" r:id="rId71"/>
    <p:sldId id="339" r:id="rId72"/>
    <p:sldId id="340" r:id="rId73"/>
    <p:sldId id="344" r:id="rId74"/>
    <p:sldId id="376" r:id="rId75"/>
    <p:sldId id="341" r:id="rId76"/>
    <p:sldId id="363" r:id="rId77"/>
    <p:sldId id="364" r:id="rId78"/>
    <p:sldId id="329" r:id="rId79"/>
    <p:sldId id="330" r:id="rId80"/>
    <p:sldId id="346" r:id="rId81"/>
    <p:sldId id="347" r:id="rId82"/>
    <p:sldId id="349" r:id="rId83"/>
    <p:sldId id="350" r:id="rId84"/>
    <p:sldId id="352" r:id="rId85"/>
    <p:sldId id="353" r:id="rId86"/>
    <p:sldId id="355" r:id="rId87"/>
    <p:sldId id="380" r:id="rId88"/>
    <p:sldId id="365" r:id="rId89"/>
    <p:sldId id="366" r:id="rId90"/>
    <p:sldId id="367" r:id="rId91"/>
    <p:sldId id="368" r:id="rId92"/>
    <p:sldId id="369" r:id="rId93"/>
    <p:sldId id="370" r:id="rId94"/>
    <p:sldId id="371" r:id="rId95"/>
    <p:sldId id="372" r:id="rId96"/>
    <p:sldId id="373" r:id="rId97"/>
    <p:sldId id="374" r:id="rId98"/>
    <p:sldId id="375" r:id="rId99"/>
    <p:sldId id="377" r:id="rId100"/>
    <p:sldId id="378" r:id="rId101"/>
    <p:sldId id="379" r:id="rId10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793" userDrawn="1">
          <p15:clr>
            <a:srgbClr val="A4A3A4"/>
          </p15:clr>
        </p15:guide>
        <p15:guide id="3" pos="4830" userDrawn="1">
          <p15:clr>
            <a:srgbClr val="A4A3A4"/>
          </p15:clr>
        </p15:guide>
        <p15:guide id="4" pos="4263" userDrawn="1">
          <p15:clr>
            <a:srgbClr val="A4A3A4"/>
          </p15:clr>
        </p15:guide>
        <p15:guide id="5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CC66"/>
    <a:srgbClr val="FFA400"/>
    <a:srgbClr val="40CF41"/>
    <a:srgbClr val="1F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3" autoAdjust="0"/>
    <p:restoredTop sz="87327" autoAdjust="0"/>
  </p:normalViewPr>
  <p:slideViewPr>
    <p:cSldViewPr snapToGrid="0">
      <p:cViewPr varScale="1">
        <p:scale>
          <a:sx n="100" d="100"/>
          <a:sy n="100" d="100"/>
        </p:scale>
        <p:origin x="1812" y="78"/>
      </p:cViewPr>
      <p:guideLst>
        <p:guide orient="horz" pos="958"/>
        <p:guide pos="793"/>
        <p:guide pos="4830"/>
        <p:guide pos="4263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BF339-2980-48BE-89D5-368FF2D26E8D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15B5-0933-4E4A-BAC6-0CF3AB566E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4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各位老師大家好，我是陳奕丞，今天要跟大家報告的論文題目是 </a:t>
            </a:r>
            <a:r>
              <a:rPr lang="en-US" altLang="zh-TW" dirty="0" smtClean="0"/>
              <a:t>A time-dependent</a:t>
            </a:r>
            <a:r>
              <a:rPr lang="en-US" altLang="zh-TW" baseline="0" dirty="0" smtClean="0"/>
              <a:t> SIR model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for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COVID-19 with undetectable infected persons.</a:t>
            </a:r>
          </a:p>
          <a:p>
            <a:r>
              <a:rPr lang="zh-TW" altLang="en-US" baseline="0" dirty="0" smtClean="0"/>
              <a:t>是在張正尚老師的指導下完成的。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775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這邊我很快的介紹一下傳統的</a:t>
            </a:r>
            <a:r>
              <a:rPr lang="en-US" altLang="zh-TW" dirty="0" smtClean="0"/>
              <a:t>SI</a:t>
            </a:r>
            <a:r>
              <a:rPr lang="en-US" altLang="zh-TW" baseline="0" dirty="0" smtClean="0"/>
              <a:t>R model</a:t>
            </a:r>
            <a:r>
              <a:rPr lang="zh-TW" altLang="en-US" baseline="0" dirty="0" smtClean="0"/>
              <a:t>，有三個</a:t>
            </a:r>
            <a:r>
              <a:rPr lang="en-US" altLang="zh-TW" baseline="0" dirty="0" smtClean="0"/>
              <a:t>State</a:t>
            </a:r>
            <a:r>
              <a:rPr lang="zh-TW" altLang="en-US" baseline="0" dirty="0" smtClean="0"/>
              <a:t>，分別是</a:t>
            </a:r>
            <a:r>
              <a:rPr lang="en-US" altLang="zh-TW" baseline="0" dirty="0" smtClean="0"/>
              <a:t>Susceptible</a:t>
            </a:r>
            <a:r>
              <a:rPr lang="zh-TW" altLang="en-US" baseline="0" dirty="0" smtClean="0"/>
              <a:t>、</a:t>
            </a:r>
            <a:r>
              <a:rPr lang="en-US" altLang="zh-TW" baseline="0" dirty="0" smtClean="0"/>
              <a:t>Infected</a:t>
            </a:r>
            <a:r>
              <a:rPr lang="zh-TW" altLang="en-US" baseline="0" dirty="0" smtClean="0"/>
              <a:t>和</a:t>
            </a:r>
            <a:r>
              <a:rPr lang="en-US" altLang="zh-TW" baseline="0" dirty="0" smtClean="0"/>
              <a:t>Recover</a:t>
            </a:r>
            <a:r>
              <a:rPr lang="zh-TW" altLang="en-US" baseline="0" dirty="0" smtClean="0"/>
              <a:t>，其中大</a:t>
            </a:r>
            <a:r>
              <a:rPr lang="en-US" altLang="zh-TW" baseline="0" dirty="0" smtClean="0"/>
              <a:t>SXR(t)</a:t>
            </a:r>
            <a:r>
              <a:rPr lang="zh-TW" altLang="en-US" baseline="0" dirty="0" smtClean="0"/>
              <a:t>分別代表在時間</a:t>
            </a:r>
            <a:r>
              <a:rPr lang="en-US" altLang="zh-TW" baseline="0" dirty="0" smtClean="0"/>
              <a:t>t</a:t>
            </a:r>
            <a:r>
              <a:rPr lang="zh-TW" altLang="en-US" baseline="0" dirty="0" smtClean="0"/>
              <a:t>時的人數，與</a:t>
            </a:r>
            <a:r>
              <a:rPr lang="zh-TW" altLang="en-US" dirty="0" smtClean="0"/>
              <a:t>兩個固定的參數，分別是</a:t>
            </a:r>
            <a:r>
              <a:rPr lang="en-US" altLang="zh-TW" dirty="0" smtClean="0"/>
              <a:t>Transmission rate (beta)</a:t>
            </a:r>
            <a:r>
              <a:rPr lang="zh-TW" altLang="en-US" dirty="0" smtClean="0"/>
              <a:t>與</a:t>
            </a:r>
            <a:r>
              <a:rPr lang="en-US" altLang="zh-TW" dirty="0" smtClean="0"/>
              <a:t>Recovering</a:t>
            </a:r>
            <a:r>
              <a:rPr lang="en-US" altLang="zh-TW" baseline="0" dirty="0" smtClean="0"/>
              <a:t> rate (</a:t>
            </a:r>
            <a:r>
              <a:rPr lang="en-US" altLang="zh-TW" dirty="0" smtClean="0"/>
              <a:t>gamma)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的變化就像箭頭的方向一樣，假設一但從</a:t>
            </a:r>
            <a:r>
              <a:rPr lang="en-US" altLang="zh-TW" dirty="0" smtClean="0"/>
              <a:t>Infected State</a:t>
            </a:r>
            <a:r>
              <a:rPr lang="zh-TW" altLang="en-US" dirty="0" smtClean="0"/>
              <a:t>康復就不會再回到</a:t>
            </a:r>
            <a:r>
              <a:rPr lang="en-US" altLang="zh-TW" dirty="0" smtClean="0"/>
              <a:t>Susceptible state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其中要注意的是</a:t>
            </a:r>
            <a:r>
              <a:rPr lang="en-US" altLang="zh-TW" dirty="0" smtClean="0"/>
              <a:t>deaths</a:t>
            </a:r>
            <a:r>
              <a:rPr lang="zh-TW" altLang="en-US" dirty="0" smtClean="0"/>
              <a:t>和</a:t>
            </a:r>
            <a:r>
              <a:rPr lang="en-US" altLang="zh-TW" dirty="0" smtClean="0"/>
              <a:t>recovered</a:t>
            </a:r>
            <a:r>
              <a:rPr lang="zh-TW" altLang="en-US" dirty="0" smtClean="0"/>
              <a:t>從</a:t>
            </a:r>
            <a:r>
              <a:rPr lang="en-US" altLang="zh-TW" dirty="0" smtClean="0"/>
              <a:t>epidemic</a:t>
            </a:r>
            <a:r>
              <a:rPr lang="en-US" altLang="zh-TW" baseline="0" dirty="0" smtClean="0"/>
              <a:t> model</a:t>
            </a:r>
            <a:r>
              <a:rPr lang="zh-TW" altLang="en-US" baseline="0" dirty="0" smtClean="0"/>
              <a:t>的角度來看是一樣的，因為他們都不再具有傳染性。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207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傳統</a:t>
            </a:r>
            <a:r>
              <a:rPr lang="en-US" altLang="zh-TW" dirty="0" smtClean="0"/>
              <a:t>SIR model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differential equation</a:t>
            </a:r>
            <a:r>
              <a:rPr lang="zh-TW" altLang="en-US" dirty="0" smtClean="0"/>
              <a:t>如這三個式子所示，分別代表每個時間點人數的變化量，如果假設總人口數為</a:t>
            </a:r>
            <a:r>
              <a:rPr lang="en-US" altLang="zh-TW" dirty="0" smtClean="0"/>
              <a:t>n</a:t>
            </a:r>
            <a:r>
              <a:rPr lang="zh-TW" altLang="en-US" dirty="0" smtClean="0"/>
              <a:t>，在時間點</a:t>
            </a:r>
            <a:r>
              <a:rPr lang="en-US" altLang="zh-TW" dirty="0" smtClean="0"/>
              <a:t>t</a:t>
            </a:r>
            <a:r>
              <a:rPr lang="zh-TW" altLang="en-US" dirty="0" smtClean="0"/>
              <a:t>隨機挑一個人是在</a:t>
            </a:r>
            <a:r>
              <a:rPr lang="en-US" altLang="zh-TW" dirty="0" smtClean="0"/>
              <a:t>Susceptible</a:t>
            </a:r>
            <a:r>
              <a:rPr lang="zh-TW" altLang="en-US" dirty="0" smtClean="0"/>
              <a:t>的機率是</a:t>
            </a:r>
            <a:r>
              <a:rPr lang="en-US" altLang="zh-TW" dirty="0" smtClean="0"/>
              <a:t>S/n</a:t>
            </a:r>
            <a:r>
              <a:rPr lang="zh-TW" altLang="en-US" dirty="0" smtClean="0"/>
              <a:t>，那代表平均每個</a:t>
            </a:r>
            <a:r>
              <a:rPr lang="en-US" altLang="zh-TW" dirty="0" smtClean="0"/>
              <a:t>Infected</a:t>
            </a:r>
            <a:r>
              <a:rPr lang="zh-TW" altLang="en-US" dirty="0" smtClean="0"/>
              <a:t>會傳染給</a:t>
            </a:r>
            <a:r>
              <a:rPr lang="en-US" altLang="zh-TW" dirty="0" err="1" smtClean="0"/>
              <a:t>bS</a:t>
            </a:r>
            <a:r>
              <a:rPr lang="en-US" altLang="zh-TW" dirty="0" smtClean="0"/>
              <a:t>/n</a:t>
            </a:r>
            <a:r>
              <a:rPr lang="zh-TW" altLang="en-US" dirty="0" smtClean="0"/>
              <a:t>個人，再乘上</a:t>
            </a:r>
            <a:r>
              <a:rPr lang="en-US" altLang="zh-TW" dirty="0" smtClean="0"/>
              <a:t>X</a:t>
            </a:r>
            <a:r>
              <a:rPr lang="zh-TW" altLang="en-US" dirty="0" smtClean="0"/>
              <a:t>即為共有多少人在時間點</a:t>
            </a:r>
            <a:r>
              <a:rPr lang="en-US" altLang="zh-TW" dirty="0" smtClean="0"/>
              <a:t>t</a:t>
            </a:r>
            <a:r>
              <a:rPr lang="zh-TW" altLang="en-US" dirty="0" smtClean="0"/>
              <a:t>被感染，而同時</a:t>
            </a:r>
            <a:r>
              <a:rPr lang="en-US" altLang="zh-TW" dirty="0" smtClean="0"/>
              <a:t>Infected</a:t>
            </a:r>
            <a:r>
              <a:rPr lang="zh-TW" altLang="en-US" dirty="0" smtClean="0"/>
              <a:t>的人也會以</a:t>
            </a:r>
            <a:r>
              <a:rPr lang="en-US" altLang="zh-TW" dirty="0" smtClean="0"/>
              <a:t>gamma</a:t>
            </a:r>
            <a:r>
              <a:rPr lang="zh-TW" altLang="en-US" dirty="0" smtClean="0"/>
              <a:t>的速率復元，所以式子如這樣所示。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接著可以發現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gamma</a:t>
            </a:r>
            <a:r>
              <a:rPr lang="zh-TW" altLang="en-US" dirty="0" smtClean="0"/>
              <a:t>都是</a:t>
            </a:r>
            <a:r>
              <a:rPr lang="en-US" altLang="zh-TW" dirty="0" smtClean="0"/>
              <a:t>fixed</a:t>
            </a:r>
            <a:r>
              <a:rPr lang="zh-TW" altLang="en-US" dirty="0" smtClean="0"/>
              <a:t>的，所以接著我們把他改寫為時間</a:t>
            </a:r>
            <a:r>
              <a:rPr lang="en-US" altLang="zh-TW" dirty="0" smtClean="0"/>
              <a:t>t</a:t>
            </a:r>
            <a:r>
              <a:rPr lang="zh-TW" altLang="en-US" dirty="0" smtClean="0"/>
              <a:t>的函數，變成右邊這個樣子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270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接著因為</a:t>
            </a:r>
            <a:r>
              <a:rPr lang="en-US" altLang="zh-TW" dirty="0" smtClean="0"/>
              <a:t>COVID-19</a:t>
            </a:r>
            <a:r>
              <a:rPr lang="zh-TW" altLang="en-US" dirty="0" smtClean="0"/>
              <a:t>的資料是以天為單位來進行更新，所以我們把剛剛的式子改寫成離散的形式。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895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接著是假設的部分，因為在疾病傳染的初期確診人數非常低，且幾乎所有的人口都有可能被感染，所以我們假設任何時間點</a:t>
            </a:r>
            <a:r>
              <a:rPr lang="en-US" altLang="zh-TW" dirty="0" smtClean="0"/>
              <a:t>t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Susectible</a:t>
            </a:r>
            <a:r>
              <a:rPr lang="zh-TW" altLang="en-US" dirty="0" smtClean="0"/>
              <a:t>的人數都趨近於</a:t>
            </a:r>
            <a:r>
              <a:rPr lang="en-US" altLang="zh-TW" dirty="0" smtClean="0"/>
              <a:t>n</a:t>
            </a:r>
            <a:r>
              <a:rPr lang="zh-TW" altLang="en-US" dirty="0" smtClean="0"/>
              <a:t>，這樣剛剛的三條式子就可以化減成這兩條，其中</a:t>
            </a:r>
            <a:r>
              <a:rPr lang="en-US" altLang="zh-TW" dirty="0" smtClean="0"/>
              <a:t>S(t)</a:t>
            </a:r>
            <a:r>
              <a:rPr lang="zh-TW" altLang="en-US" dirty="0" smtClean="0"/>
              <a:t>與</a:t>
            </a:r>
            <a:r>
              <a:rPr lang="en-US" altLang="zh-TW" dirty="0" smtClean="0"/>
              <a:t>n</a:t>
            </a:r>
            <a:r>
              <a:rPr lang="zh-TW" altLang="en-US" dirty="0" smtClean="0"/>
              <a:t>就消掉了。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67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接著透過簡單的移項我們可以推導出</a:t>
            </a:r>
            <a:r>
              <a:rPr lang="en-US" altLang="zh-TW" dirty="0" smtClean="0"/>
              <a:t>gamma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在時間</a:t>
            </a:r>
            <a:r>
              <a:rPr lang="en-US" altLang="zh-TW" dirty="0" smtClean="0"/>
              <a:t>t</a:t>
            </a:r>
            <a:r>
              <a:rPr lang="zh-TW" altLang="en-US" dirty="0" smtClean="0"/>
              <a:t>時對應的值。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所以我們只要給定歷史的疫情資料，便可以計算對應的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gamma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495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接著我們利用常見的</a:t>
            </a:r>
            <a:r>
              <a:rPr lang="en-US" altLang="zh-TW" dirty="0" smtClean="0"/>
              <a:t>FIR</a:t>
            </a:r>
            <a:r>
              <a:rPr lang="zh-TW" altLang="en-US" dirty="0" smtClean="0"/>
              <a:t> </a:t>
            </a:r>
            <a:r>
              <a:rPr lang="en-US" altLang="zh-TW" dirty="0" smtClean="0"/>
              <a:t>filter</a:t>
            </a:r>
            <a:r>
              <a:rPr lang="zh-TW" altLang="en-US" dirty="0" smtClean="0"/>
              <a:t>來追蹤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gamma</a:t>
            </a:r>
            <a:r>
              <a:rPr lang="zh-TW" altLang="en-US" dirty="0" smtClean="0"/>
              <a:t>隨著時間的變化，用這個</a:t>
            </a:r>
            <a:r>
              <a:rPr lang="en-US" altLang="zh-TW" dirty="0" smtClean="0"/>
              <a:t>hat</a:t>
            </a:r>
            <a:r>
              <a:rPr lang="zh-TW" altLang="en-US" dirty="0" smtClean="0"/>
              <a:t>來代表預測的值。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我們可以把</a:t>
            </a:r>
            <a:r>
              <a:rPr lang="en-US" altLang="zh-TW" dirty="0" smtClean="0"/>
              <a:t>beta hat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gamma</a:t>
            </a:r>
            <a:r>
              <a:rPr lang="zh-TW" altLang="en-US" dirty="0" smtClean="0"/>
              <a:t>寫成下面這樣的形式，其中</a:t>
            </a:r>
            <a:r>
              <a:rPr lang="en-US" altLang="zh-TW" dirty="0" smtClean="0"/>
              <a:t>JK</a:t>
            </a:r>
            <a:r>
              <a:rPr lang="zh-TW" altLang="en-US" dirty="0" smtClean="0"/>
              <a:t>代表</a:t>
            </a:r>
            <a:r>
              <a:rPr lang="en-US" altLang="zh-TW" dirty="0" smtClean="0"/>
              <a:t>FIR</a:t>
            </a:r>
            <a:r>
              <a:rPr lang="zh-TW" altLang="en-US" dirty="0" smtClean="0"/>
              <a:t> </a:t>
            </a:r>
            <a:r>
              <a:rPr lang="en-US" altLang="zh-TW" dirty="0" smtClean="0"/>
              <a:t>filter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order</a:t>
            </a:r>
            <a:r>
              <a:rPr lang="zh-TW" altLang="en-US" dirty="0" smtClean="0"/>
              <a:t>，而</a:t>
            </a:r>
            <a:r>
              <a:rPr lang="en-US" altLang="zh-TW" dirty="0" smtClean="0"/>
              <a:t>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b</a:t>
            </a:r>
            <a:r>
              <a:rPr lang="zh-TW" altLang="en-US" dirty="0" smtClean="0"/>
              <a:t>代表對應的</a:t>
            </a:r>
            <a:r>
              <a:rPr lang="en-US" altLang="zh-TW" dirty="0" smtClean="0"/>
              <a:t>impulse response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732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接著我們使用</a:t>
            </a:r>
            <a:r>
              <a:rPr lang="en-US" altLang="zh-TW" dirty="0" smtClean="0"/>
              <a:t>Ridge Regression</a:t>
            </a:r>
            <a:r>
              <a:rPr lang="zh-TW" altLang="en-US" dirty="0" smtClean="0"/>
              <a:t>來解下面的</a:t>
            </a:r>
            <a:r>
              <a:rPr lang="en-US" altLang="zh-TW" dirty="0" smtClean="0"/>
              <a:t>optimization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problem</a:t>
            </a:r>
            <a:r>
              <a:rPr lang="zh-TW" altLang="en-US" dirty="0" smtClean="0"/>
              <a:t>，其中</a:t>
            </a:r>
            <a:r>
              <a:rPr lang="en-US" altLang="zh-TW" dirty="0" smtClean="0"/>
              <a:t>alpha 1</a:t>
            </a:r>
            <a:r>
              <a:rPr lang="zh-TW" altLang="en-US" dirty="0" smtClean="0"/>
              <a:t>和</a:t>
            </a:r>
            <a:r>
              <a:rPr lang="en-US" altLang="zh-TW" dirty="0" smtClean="0"/>
              <a:t>2</a:t>
            </a:r>
            <a:r>
              <a:rPr lang="zh-TW" altLang="en-US" dirty="0" smtClean="0"/>
              <a:t>是</a:t>
            </a:r>
            <a:r>
              <a:rPr lang="en-US" altLang="zh-TW" dirty="0" smtClean="0"/>
              <a:t>regularization parameter</a:t>
            </a:r>
            <a:r>
              <a:rPr lang="zh-TW" altLang="en-US" dirty="0" smtClean="0"/>
              <a:t>，而透過解這兩個式子我們就可以找到</a:t>
            </a:r>
            <a:r>
              <a:rPr lang="en-US" altLang="zh-TW" dirty="0" smtClean="0"/>
              <a:t>FIR</a:t>
            </a:r>
            <a:r>
              <a:rPr lang="en-US" altLang="zh-TW" baseline="0" dirty="0" smtClean="0"/>
              <a:t> filter</a:t>
            </a:r>
            <a:r>
              <a:rPr lang="zh-TW" altLang="en-US" baseline="0" dirty="0" smtClean="0"/>
              <a:t>的各個</a:t>
            </a:r>
            <a:r>
              <a:rPr lang="en-US" altLang="zh-TW" baseline="0" dirty="0" smtClean="0"/>
              <a:t>impulse response</a:t>
            </a:r>
            <a:r>
              <a:rPr lang="zh-TW" altLang="en-US" baseline="0" dirty="0" smtClean="0"/>
              <a:t>，也就是後面這個</a:t>
            </a:r>
            <a:r>
              <a:rPr lang="en-US" altLang="zh-TW" baseline="0" dirty="0" smtClean="0"/>
              <a:t>a</a:t>
            </a:r>
            <a:r>
              <a:rPr lang="zh-TW" altLang="en-US" baseline="0" dirty="0" smtClean="0"/>
              <a:t>和</a:t>
            </a:r>
            <a:r>
              <a:rPr lang="en-US" altLang="zh-TW" baseline="0" dirty="0" smtClean="0"/>
              <a:t>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10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到這邊為止就是我們的</a:t>
            </a:r>
            <a:r>
              <a:rPr lang="en-US" altLang="zh-TW" dirty="0" smtClean="0"/>
              <a:t>time-dependent</a:t>
            </a:r>
            <a:r>
              <a:rPr lang="en-US" altLang="zh-TW" baseline="0" dirty="0" smtClean="0"/>
              <a:t> SIR model</a:t>
            </a:r>
            <a:r>
              <a:rPr lang="zh-TW" altLang="en-US" baseline="0" dirty="0" smtClean="0"/>
              <a:t>，接著我們就可以來預測疾病發展的趨勢，這邊統整一下流程。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首先給定歷史的資料</a:t>
            </a:r>
            <a:r>
              <a:rPr lang="en-US" altLang="zh-TW" baseline="0" dirty="0" smtClean="0"/>
              <a:t>X</a:t>
            </a:r>
            <a:r>
              <a:rPr lang="zh-TW" altLang="en-US" baseline="0" dirty="0" smtClean="0"/>
              <a:t>與</a:t>
            </a:r>
            <a:r>
              <a:rPr lang="en-US" altLang="zh-TW" baseline="0" dirty="0" smtClean="0"/>
              <a:t>R</a:t>
            </a:r>
            <a:r>
              <a:rPr lang="zh-TW" altLang="en-US" baseline="0" dirty="0" smtClean="0"/>
              <a:t>，計算對應時間點的</a:t>
            </a:r>
            <a:r>
              <a:rPr lang="en-US" altLang="zh-TW" baseline="0" dirty="0" smtClean="0"/>
              <a:t>beta</a:t>
            </a:r>
            <a:r>
              <a:rPr lang="zh-TW" altLang="en-US" baseline="0" dirty="0" smtClean="0"/>
              <a:t>與</a:t>
            </a:r>
            <a:r>
              <a:rPr lang="en-US" altLang="zh-TW" baseline="0" dirty="0" smtClean="0"/>
              <a:t>gamma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透過解</a:t>
            </a:r>
            <a:r>
              <a:rPr lang="en-US" altLang="zh-TW" baseline="0" dirty="0" smtClean="0"/>
              <a:t>Ridge regression</a:t>
            </a:r>
            <a:r>
              <a:rPr lang="zh-TW" altLang="en-US" baseline="0" dirty="0" smtClean="0"/>
              <a:t>的方式來求</a:t>
            </a:r>
            <a:r>
              <a:rPr lang="en-US" altLang="zh-TW" baseline="0" dirty="0" smtClean="0"/>
              <a:t>FIR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filter</a:t>
            </a:r>
            <a:r>
              <a:rPr lang="zh-TW" altLang="en-US" baseline="0" dirty="0" smtClean="0"/>
              <a:t>的參數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422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求得這些參數以後就可以透過下面的式子來計算時間</a:t>
            </a:r>
            <a:r>
              <a:rPr lang="en-US" altLang="zh-TW" dirty="0" smtClean="0"/>
              <a:t>T-1</a:t>
            </a:r>
            <a:r>
              <a:rPr lang="zh-TW" altLang="en-US" dirty="0" smtClean="0"/>
              <a:t>時的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gamma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同樣我們用這個加了</a:t>
            </a:r>
            <a:r>
              <a:rPr lang="en-US" altLang="zh-TW" dirty="0" smtClean="0"/>
              <a:t>hat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XR</a:t>
            </a:r>
            <a:r>
              <a:rPr lang="zh-TW" altLang="en-US" dirty="0" smtClean="0"/>
              <a:t>代表預測值，那我們把最一開始的差分方程移項一下，把預測的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gamma</a:t>
            </a:r>
            <a:r>
              <a:rPr lang="zh-TW" altLang="en-US" dirty="0" smtClean="0"/>
              <a:t>代進去，就可以計算下一個時間點的</a:t>
            </a:r>
            <a:r>
              <a:rPr lang="en-US" altLang="zh-TW" dirty="0" smtClean="0"/>
              <a:t>X</a:t>
            </a:r>
            <a:r>
              <a:rPr lang="zh-TW" altLang="en-US" dirty="0" smtClean="0"/>
              <a:t>與</a:t>
            </a:r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838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45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r>
              <a:rPr lang="zh-TW" altLang="en-US" dirty="0" smtClean="0"/>
              <a:t>主要分成這幾個部分，還是按照</a:t>
            </a:r>
            <a:r>
              <a:rPr lang="en-US" altLang="zh-TW" dirty="0" smtClean="0"/>
              <a:t>introduction</a:t>
            </a:r>
            <a:r>
              <a:rPr lang="en-US" altLang="zh-TW" baseline="0" dirty="0" smtClean="0"/>
              <a:t> system model</a:t>
            </a:r>
            <a:r>
              <a:rPr lang="zh-TW" altLang="en-US" baseline="0" dirty="0" smtClean="0"/>
              <a:t>，然後實驗跟討論的部分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842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960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在接下去講之前先講一個很重要的概念就是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Reproduction Number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，是一個很常見的指標來衡量傳染病會不會爆發，定義是一個感染者在康復前平均可以在額外傳染給幾個人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在傳統的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下其實就是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除以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，而在我們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time-dependent SIR model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下則為各個時間點的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除以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</a:t>
            </a:r>
          </a:p>
          <a:p>
            <a:pPr marL="228600" indent="-228600">
              <a:buAutoNum type="arabicPeriod"/>
            </a:pP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795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透過觀察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R0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隨著時間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的變化，我們就可以觀察防疫政策是否有效的反應在傳染率上。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如果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R0&gt;1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，代表疾病的傳播會以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exponentially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成長，最終導致一定比例的總人口受到感染，相反的如果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R0&lt;1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，感染人數會逐漸下降最終結束疫情。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160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Besides, those two types of infected persons have different transmission rates and recovering rates,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241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875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52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403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287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R0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其實就代表一個新被感染的人他可以額外感染幾個人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073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如果這樣定義下的</a:t>
            </a:r>
            <a:r>
              <a:rPr lang="en-US" altLang="zh-TW" dirty="0" smtClean="0"/>
              <a:t>R0&lt;1</a:t>
            </a:r>
            <a:r>
              <a:rPr lang="zh-TW" altLang="en-US" dirty="0" smtClean="0"/>
              <a:t>，則</a:t>
            </a:r>
            <a:r>
              <a:rPr lang="en-US" altLang="zh-TW" dirty="0" smtClean="0"/>
              <a:t>A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spectral radius</a:t>
            </a:r>
            <a:r>
              <a:rPr lang="zh-TW" altLang="en-US" dirty="0" smtClean="0"/>
              <a:t>會小於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，代表沒有</a:t>
            </a:r>
            <a:r>
              <a:rPr lang="en-US" altLang="zh-TW" dirty="0" smtClean="0"/>
              <a:t>outbreak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Perron-Frobenius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throrem</a:t>
            </a:r>
            <a:r>
              <a:rPr lang="en-US" altLang="zh-TW" baseline="0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79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89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英國首相</a:t>
            </a:r>
            <a:r>
              <a:rPr lang="en-US" altLang="zh-TW" dirty="0" smtClean="0"/>
              <a:t>Johnson</a:t>
            </a:r>
            <a:r>
              <a:rPr lang="zh-TW" altLang="en-US" dirty="0" smtClean="0"/>
              <a:t>曾經提過一個有趣的防疫政策，就是使的一定比例的人感染後復原來達到群體免疫。</a:t>
            </a:r>
            <a:endParaRPr lang="en-US" altLang="zh-TW" dirty="0" smtClean="0"/>
          </a:p>
          <a:p>
            <a:r>
              <a:rPr lang="zh-TW" altLang="en-US" dirty="0" smtClean="0"/>
              <a:t>問題是，一定比例指的是多少，我們發現其實群體免疫就等校於減少</a:t>
            </a:r>
            <a:r>
              <a:rPr lang="en-US" altLang="zh-TW" dirty="0" smtClean="0"/>
              <a:t>susceptible</a:t>
            </a:r>
            <a:r>
              <a:rPr lang="zh-TW" altLang="en-US" dirty="0" smtClean="0"/>
              <a:t> </a:t>
            </a:r>
            <a:r>
              <a:rPr lang="en-US" altLang="zh-TW" dirty="0" smtClean="0"/>
              <a:t>persons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702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</a:t>
            </a:r>
            <a:r>
              <a:rPr lang="zh-TW" altLang="en-US" dirty="0" smtClean="0"/>
              <a:t>代表我們任挑一個人他是</a:t>
            </a:r>
            <a:r>
              <a:rPr lang="en-US" altLang="zh-TW" dirty="0" smtClean="0"/>
              <a:t>Susceptible</a:t>
            </a:r>
            <a:r>
              <a:rPr lang="zh-TW" altLang="en-US" dirty="0" smtClean="0"/>
              <a:t>的機率，換句話說</a:t>
            </a:r>
            <a:r>
              <a:rPr lang="en-US" altLang="zh-TW" dirty="0" smtClean="0"/>
              <a:t>1-h</a:t>
            </a:r>
            <a:r>
              <a:rPr lang="zh-TW" altLang="en-US" dirty="0" smtClean="0"/>
              <a:t>代表挑到的這個人他已經免疫了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356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431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</a:t>
            </a:r>
            <a:r>
              <a:rPr lang="en-US" altLang="zh-TW" dirty="0" smtClean="0"/>
              <a:t>Eq.</a:t>
            </a:r>
            <a:r>
              <a:rPr lang="en-US" altLang="zh-TW" baseline="0" dirty="0" smtClean="0"/>
              <a:t> 25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R0&gt;1</a:t>
            </a:r>
            <a:r>
              <a:rPr lang="zh-TW" altLang="en-US" baseline="0" dirty="0" smtClean="0"/>
              <a:t>，代表大流行會發生，</a:t>
            </a:r>
            <a:r>
              <a:rPr lang="zh-TW" altLang="en-US" dirty="0" smtClean="0"/>
              <a:t>如果要透過</a:t>
            </a:r>
            <a:r>
              <a:rPr lang="en-US" altLang="zh-TW" dirty="0" smtClean="0"/>
              <a:t>Herd immunity</a:t>
            </a:r>
            <a:r>
              <a:rPr lang="zh-TW" altLang="en-US" dirty="0" smtClean="0"/>
              <a:t>的方式來防止，則要讓</a:t>
            </a:r>
            <a:r>
              <a:rPr lang="en-US" altLang="zh-TW" dirty="0" smtClean="0"/>
              <a:t>Eq. 25&lt;1</a:t>
            </a:r>
            <a:r>
              <a:rPr lang="zh-TW" altLang="en-US" dirty="0" smtClean="0"/>
              <a:t>，所以只要讓</a:t>
            </a:r>
            <a:r>
              <a:rPr lang="en-US" altLang="zh-TW" dirty="0" smtClean="0"/>
              <a:t>h star = 1/R0</a:t>
            </a:r>
            <a:r>
              <a:rPr lang="zh-TW" altLang="en-US" dirty="0" smtClean="0"/>
              <a:t>，就可以阻止大流行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13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在我們剛剛說的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中都沒有考慮社群網路的架構，即人跟人之間的互動關係，因此我們使用</a:t>
            </a:r>
            <a:r>
              <a:rPr lang="en-US" altLang="zh-TW" dirty="0" smtClean="0"/>
              <a:t>IC model</a:t>
            </a:r>
            <a:r>
              <a:rPr lang="zh-TW" altLang="en-US" dirty="0" smtClean="0"/>
              <a:t>來模擬傳染病的傳播。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IC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中，我們考慮一個</a:t>
            </a:r>
            <a:r>
              <a:rPr lang="en-US" altLang="zh-TW" dirty="0" smtClean="0"/>
              <a:t>graph</a:t>
            </a:r>
            <a:r>
              <a:rPr lang="zh-TW" altLang="en-US" dirty="0" smtClean="0"/>
              <a:t> </a:t>
            </a:r>
            <a:r>
              <a:rPr lang="en-US" altLang="zh-TW" dirty="0" smtClean="0"/>
              <a:t>G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(V,E)</a:t>
            </a:r>
            <a:r>
              <a:rPr lang="zh-TW" altLang="en-US" dirty="0" smtClean="0"/>
              <a:t>，那一個感染的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可以透過一定的傳播機率經由他的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傳染給他的</a:t>
            </a:r>
            <a:r>
              <a:rPr lang="en-US" altLang="zh-TW" dirty="0" smtClean="0"/>
              <a:t>neighbor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532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如果傳染病透過這樣子的方式傳播，過了一段時間後這些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infected node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會形成一個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Subgraph of G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，我們叫這個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infected subgraph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916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我們在意的點是說，要怎麼控制疫情才有辦法使的</a:t>
            </a:r>
            <a:r>
              <a:rPr lang="en-US" altLang="zh-TW" dirty="0" smtClean="0"/>
              <a:t>total</a:t>
            </a:r>
            <a:r>
              <a:rPr lang="zh-TW" altLang="en-US" dirty="0" smtClean="0"/>
              <a:t> </a:t>
            </a:r>
            <a:r>
              <a:rPr lang="en-US" altLang="zh-TW" dirty="0" smtClean="0"/>
              <a:t>number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 </a:t>
            </a:r>
            <a:r>
              <a:rPr lang="en-US" altLang="zh-TW" dirty="0" smtClean="0"/>
              <a:t>n</a:t>
            </a:r>
            <a:r>
              <a:rPr lang="zh-TW" altLang="en-US" dirty="0" smtClean="0"/>
              <a:t>很大的時候，這個</a:t>
            </a:r>
            <a:r>
              <a:rPr lang="en-US" altLang="zh-TW" dirty="0" smtClean="0"/>
              <a:t>infected subgraph</a:t>
            </a:r>
            <a:r>
              <a:rPr lang="zh-TW" altLang="en-US" dirty="0" smtClean="0"/>
              <a:t>可以維持很小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985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要拿到整個網路架構，例如</a:t>
            </a:r>
            <a:r>
              <a:rPr lang="en-US" altLang="zh-TW" dirty="0" err="1" smtClean="0"/>
              <a:t>Adj</a:t>
            </a:r>
            <a:r>
              <a:rPr lang="zh-TW" altLang="en-US" dirty="0" smtClean="0"/>
              <a:t>可能很困難，相對容易的是我們去量測這個網路的架構，特別是</a:t>
            </a:r>
            <a:r>
              <a:rPr lang="en-US" altLang="zh-TW" dirty="0" smtClean="0"/>
              <a:t>Degree distribution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因此我們選怎</a:t>
            </a:r>
            <a:r>
              <a:rPr lang="en-US" altLang="zh-TW" dirty="0" smtClean="0"/>
              <a:t>configuration model</a:t>
            </a:r>
            <a:r>
              <a:rPr lang="zh-TW" altLang="en-US" dirty="0" smtClean="0"/>
              <a:t>作為我們的</a:t>
            </a:r>
            <a:r>
              <a:rPr lang="en-US" altLang="zh-TW" dirty="0" smtClean="0"/>
              <a:t>random</a:t>
            </a:r>
            <a:r>
              <a:rPr lang="en-US" altLang="zh-TW" baseline="0" dirty="0" smtClean="0"/>
              <a:t> work</a:t>
            </a:r>
            <a:r>
              <a:rPr lang="zh-TW" altLang="en-US" baseline="0" dirty="0" smtClean="0"/>
              <a:t>，其中</a:t>
            </a:r>
            <a:r>
              <a:rPr lang="en-US" altLang="zh-TW" baseline="0" dirty="0" smtClean="0"/>
              <a:t>Configuration model</a:t>
            </a:r>
            <a:r>
              <a:rPr lang="zh-TW" altLang="en-US" baseline="0" dirty="0" smtClean="0"/>
              <a:t>是透過給定特定的</a:t>
            </a:r>
            <a:r>
              <a:rPr lang="en-US" altLang="zh-TW" baseline="0" dirty="0" smtClean="0"/>
              <a:t>Degree sequence </a:t>
            </a:r>
            <a:r>
              <a:rPr lang="zh-TW" altLang="en-US" baseline="0" dirty="0" smtClean="0"/>
              <a:t>來建成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797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各個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彼此連接是隨機的，因此如果疾病的傳播是從一個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沿著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一直傳下去的話，有很高的機率會形成</a:t>
            </a:r>
            <a:r>
              <a:rPr lang="en-US" altLang="zh-TW" dirty="0" smtClean="0"/>
              <a:t>Tree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其中</a:t>
            </a:r>
            <a:r>
              <a:rPr lang="en-US" altLang="zh-TW" dirty="0" smtClean="0"/>
              <a:t>excess</a:t>
            </a:r>
            <a:r>
              <a:rPr lang="en-US" altLang="zh-TW" baseline="0" dirty="0" smtClean="0"/>
              <a:t> degree distribution</a:t>
            </a:r>
            <a:r>
              <a:rPr lang="zh-TW" altLang="en-US" baseline="0" dirty="0" smtClean="0"/>
              <a:t>通常都和</a:t>
            </a:r>
            <a:r>
              <a:rPr lang="en-US" altLang="zh-TW" baseline="0" dirty="0" smtClean="0"/>
              <a:t>degree distribution</a:t>
            </a:r>
            <a:r>
              <a:rPr lang="zh-TW" altLang="en-US" baseline="0" dirty="0" smtClean="0"/>
              <a:t>不同，只有在</a:t>
            </a:r>
            <a:r>
              <a:rPr lang="en-US" altLang="zh-TW" baseline="0" dirty="0" smtClean="0"/>
              <a:t>degree distribution</a:t>
            </a:r>
            <a:r>
              <a:rPr lang="zh-TW" altLang="en-US" baseline="0" dirty="0" smtClean="0"/>
              <a:t>是</a:t>
            </a:r>
            <a:r>
              <a:rPr lang="en-US" altLang="zh-TW" baseline="0" dirty="0" err="1" smtClean="0"/>
              <a:t>poisson</a:t>
            </a:r>
            <a:r>
              <a:rPr lang="zh-TW" altLang="en-US" baseline="0" dirty="0" smtClean="0"/>
              <a:t>的時候才會相同，在這種情況下</a:t>
            </a:r>
            <a:r>
              <a:rPr lang="en-US" altLang="zh-TW" baseline="0" dirty="0" smtClean="0"/>
              <a:t>configuration model </a:t>
            </a:r>
            <a:r>
              <a:rPr lang="zh-TW" altLang="en-US" baseline="0" dirty="0" smtClean="0"/>
              <a:t>會變成</a:t>
            </a:r>
            <a:r>
              <a:rPr lang="en-US" altLang="zh-TW" baseline="0" dirty="0" smtClean="0"/>
              <a:t>ER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729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我們想了解這個</a:t>
            </a:r>
            <a:r>
              <a:rPr lang="en-US" altLang="zh-TW" dirty="0" smtClean="0"/>
              <a:t>infected tree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size</a:t>
            </a:r>
            <a:r>
              <a:rPr lang="zh-TW" altLang="en-US" dirty="0" smtClean="0"/>
              <a:t>是不是有限的，代表不會隨著</a:t>
            </a:r>
            <a:r>
              <a:rPr lang="en-US" altLang="zh-TW" dirty="0" smtClean="0"/>
              <a:t>n</a:t>
            </a:r>
            <a:r>
              <a:rPr lang="zh-TW" altLang="en-US" dirty="0" smtClean="0"/>
              <a:t>變大而變大。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因此我們說如果</a:t>
            </a:r>
            <a:r>
              <a:rPr lang="en-US" altLang="zh-TW" dirty="0" smtClean="0"/>
              <a:t>infected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size</a:t>
            </a:r>
            <a:r>
              <a:rPr lang="zh-TW" altLang="en-US" dirty="0" smtClean="0"/>
              <a:t>是</a:t>
            </a:r>
            <a:r>
              <a:rPr lang="en-US" altLang="zh-TW" dirty="0" smtClean="0"/>
              <a:t>finite</a:t>
            </a:r>
            <a:r>
              <a:rPr lang="zh-TW" altLang="en-US" dirty="0" smtClean="0"/>
              <a:t>的機率是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，代表沒有</a:t>
            </a:r>
            <a:r>
              <a:rPr lang="en-US" altLang="zh-TW" dirty="0" smtClean="0"/>
              <a:t>outbreak</a:t>
            </a:r>
            <a:r>
              <a:rPr lang="zh-TW" altLang="en-US" dirty="0" smtClean="0"/>
              <a:t>產生。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設</a:t>
            </a:r>
            <a:r>
              <a:rPr lang="en-US" altLang="zh-TW" dirty="0" smtClean="0"/>
              <a:t>u1</a:t>
            </a:r>
            <a:r>
              <a:rPr lang="zh-TW" altLang="en-US" dirty="0" smtClean="0"/>
              <a:t>代表挑到一個</a:t>
            </a:r>
            <a:r>
              <a:rPr lang="en-US" altLang="zh-TW" dirty="0" smtClean="0"/>
              <a:t>type 1</a:t>
            </a:r>
            <a:r>
              <a:rPr lang="en-US" altLang="zh-TW" baseline="0" dirty="0" smtClean="0"/>
              <a:t> node</a:t>
            </a:r>
            <a:r>
              <a:rPr lang="zh-TW" altLang="en-US" baseline="0" dirty="0" smtClean="0"/>
              <a:t>從他的一個</a:t>
            </a:r>
            <a:r>
              <a:rPr lang="en-US" altLang="zh-TW" baseline="0" dirty="0" smtClean="0"/>
              <a:t>neighbors</a:t>
            </a:r>
            <a:r>
              <a:rPr lang="zh-TW" altLang="en-US" baseline="0" dirty="0" smtClean="0"/>
              <a:t>看出去的</a:t>
            </a:r>
            <a:r>
              <a:rPr lang="en-US" altLang="zh-TW" baseline="0" dirty="0" smtClean="0"/>
              <a:t>subgraph</a:t>
            </a:r>
            <a:r>
              <a:rPr lang="zh-TW" altLang="en-US" baseline="0" dirty="0" smtClean="0"/>
              <a:t>是</a:t>
            </a:r>
            <a:r>
              <a:rPr lang="en-US" altLang="zh-TW" baseline="0" dirty="0" smtClean="0"/>
              <a:t>finite</a:t>
            </a:r>
            <a:r>
              <a:rPr lang="zh-TW" altLang="en-US" baseline="0" dirty="0" smtClean="0"/>
              <a:t>的機率。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從一個</a:t>
            </a:r>
            <a:r>
              <a:rPr lang="en-US" altLang="zh-TW" dirty="0" smtClean="0"/>
              <a:t>infected node</a:t>
            </a:r>
            <a:r>
              <a:rPr lang="zh-TW" altLang="en-US" dirty="0" smtClean="0"/>
              <a:t>走出去的</a:t>
            </a:r>
            <a:r>
              <a:rPr lang="en-US" altLang="zh-TW" dirty="0" smtClean="0"/>
              <a:t>size</a:t>
            </a:r>
            <a:r>
              <a:rPr lang="zh-TW" altLang="en-US" dirty="0" smtClean="0"/>
              <a:t>如果是</a:t>
            </a:r>
            <a:r>
              <a:rPr lang="en-US" altLang="zh-TW" dirty="0" smtClean="0"/>
              <a:t>finite</a:t>
            </a:r>
            <a:r>
              <a:rPr lang="zh-TW" altLang="en-US" dirty="0" smtClean="0"/>
              <a:t>，代表不是</a:t>
            </a:r>
            <a:r>
              <a:rPr lang="en-US" altLang="zh-TW" dirty="0" smtClean="0"/>
              <a:t>giant component</a:t>
            </a:r>
            <a:r>
              <a:rPr lang="zh-TW" altLang="en-US" dirty="0" smtClean="0"/>
              <a:t>，所以</a:t>
            </a:r>
            <a:r>
              <a:rPr lang="en-US" altLang="zh-TW" dirty="0" smtClean="0"/>
              <a:t>u</a:t>
            </a:r>
            <a:r>
              <a:rPr lang="zh-TW" altLang="en-US" dirty="0" smtClean="0"/>
              <a:t>就代表從一個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走出去走不到</a:t>
            </a:r>
            <a:r>
              <a:rPr lang="en-US" altLang="zh-TW" dirty="0" smtClean="0"/>
              <a:t>giant</a:t>
            </a:r>
            <a:r>
              <a:rPr lang="zh-TW" altLang="en-US" dirty="0" smtClean="0"/>
              <a:t> </a:t>
            </a:r>
            <a:r>
              <a:rPr lang="en-US" altLang="zh-TW" dirty="0" smtClean="0"/>
              <a:t>component</a:t>
            </a:r>
            <a:r>
              <a:rPr lang="zh-TW" altLang="en-US" dirty="0" smtClean="0"/>
              <a:t>的機率，如果是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代表沒有大流行發生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1-phi</a:t>
            </a:r>
            <a:r>
              <a:rPr lang="zh-TW" altLang="en-US" dirty="0" smtClean="0"/>
              <a:t>代表這個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沒有被感染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phi</a:t>
            </a:r>
            <a:r>
              <a:rPr lang="zh-TW" altLang="en-US" dirty="0" smtClean="0"/>
              <a:t>代表被感染了，那這個點有</a:t>
            </a:r>
            <a:r>
              <a:rPr lang="en-US" altLang="zh-TW" dirty="0" smtClean="0"/>
              <a:t>w1</a:t>
            </a:r>
            <a:r>
              <a:rPr lang="zh-TW" altLang="en-US" dirty="0" smtClean="0"/>
              <a:t>和</a:t>
            </a:r>
            <a:r>
              <a:rPr lang="en-US" altLang="zh-TW" dirty="0" smtClean="0"/>
              <a:t>w2</a:t>
            </a:r>
            <a:r>
              <a:rPr lang="zh-TW" altLang="en-US" dirty="0" smtClean="0"/>
              <a:t>的機率為</a:t>
            </a:r>
            <a:r>
              <a:rPr lang="en-US" altLang="zh-TW" dirty="0" smtClean="0"/>
              <a:t>type1</a:t>
            </a:r>
            <a:r>
              <a:rPr lang="zh-TW" altLang="en-US" dirty="0" smtClean="0"/>
              <a:t>或</a:t>
            </a:r>
            <a:r>
              <a:rPr lang="en-US" altLang="zh-TW" dirty="0" smtClean="0"/>
              <a:t>type2</a:t>
            </a:r>
            <a:r>
              <a:rPr lang="zh-TW" altLang="en-US" dirty="0" smtClean="0"/>
              <a:t>，但只要這個點的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個鄰居也都連不到</a:t>
            </a:r>
            <a:r>
              <a:rPr lang="en-US" altLang="zh-TW" dirty="0" smtClean="0"/>
              <a:t>giant component</a:t>
            </a:r>
            <a:r>
              <a:rPr lang="zh-TW" altLang="en-US" dirty="0" smtClean="0"/>
              <a:t>，這個</a:t>
            </a:r>
            <a:r>
              <a:rPr lang="en-US" altLang="zh-TW" dirty="0" smtClean="0"/>
              <a:t>infected tree</a:t>
            </a:r>
            <a:r>
              <a:rPr lang="zh-TW" altLang="en-US" dirty="0" smtClean="0"/>
              <a:t>就還是</a:t>
            </a:r>
            <a:r>
              <a:rPr lang="en-US" altLang="zh-TW" dirty="0" smtClean="0"/>
              <a:t>finite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479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 從去年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月底的第一起</a:t>
            </a:r>
            <a:r>
              <a:rPr lang="en-US" altLang="zh-TW" dirty="0" smtClean="0"/>
              <a:t>COVID-19</a:t>
            </a:r>
            <a:r>
              <a:rPr lang="zh-TW" altLang="en-US" dirty="0" smtClean="0"/>
              <a:t>感染者在武漢確診開始，接下來的幾個禮拜在中國快速傳播，接著蔓延到全世界的大遊行，至今已經超過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萬人確診，大家應該都多少聽說過。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各個國家都有一些對應的政策來試圖阻止病毒的傳播與擴散，像是封城、保持社交距離，甚至是群體免疫</a:t>
            </a:r>
            <a:r>
              <a:rPr lang="en-US" altLang="zh-TW" dirty="0" smtClean="0"/>
              <a:t>(Herd immunity)</a:t>
            </a:r>
          </a:p>
          <a:p>
            <a:r>
              <a:rPr lang="en-US" altLang="zh-TW" dirty="0" smtClean="0"/>
              <a:t>3.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但有個特別的點是</a:t>
            </a:r>
            <a:r>
              <a:rPr lang="en-US" altLang="zh-TW" baseline="0" dirty="0" smtClean="0"/>
              <a:t>COVID-19</a:t>
            </a:r>
            <a:r>
              <a:rPr lang="zh-TW" altLang="en-US" baseline="0" dirty="0" smtClean="0"/>
              <a:t>存在無症狀感染者，根據</a:t>
            </a:r>
            <a:r>
              <a:rPr lang="en-US" altLang="zh-TW" baseline="0" dirty="0" smtClean="0"/>
              <a:t>WHO</a:t>
            </a:r>
            <a:r>
              <a:rPr lang="zh-TW" altLang="en-US" baseline="0" dirty="0" smtClean="0"/>
              <a:t>的研究指出，只有約</a:t>
            </a:r>
            <a:r>
              <a:rPr lang="en-US" altLang="zh-TW" baseline="0" dirty="0" smtClean="0"/>
              <a:t>90%</a:t>
            </a:r>
            <a:r>
              <a:rPr lang="zh-TW" altLang="en-US" baseline="0" dirty="0" smtClean="0"/>
              <a:t>的感染者有發燒的症狀，代表如果我們用量體溫當成偵測</a:t>
            </a:r>
            <a:r>
              <a:rPr lang="en-US" altLang="zh-TW" baseline="0" dirty="0" smtClean="0"/>
              <a:t>COVID-19</a:t>
            </a:r>
            <a:r>
              <a:rPr lang="zh-TW" altLang="en-US" baseline="0" dirty="0" smtClean="0"/>
              <a:t>的標準，有超過</a:t>
            </a:r>
            <a:r>
              <a:rPr lang="en-US" altLang="zh-TW" baseline="0" dirty="0" smtClean="0"/>
              <a:t>10%</a:t>
            </a:r>
            <a:r>
              <a:rPr lang="zh-TW" altLang="en-US" baseline="0" dirty="0" smtClean="0"/>
              <a:t>的人沒辦法被偵測出來。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F528-DBE5-4DC7-9588-1A9215E7A24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013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200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我們可以透過疊代的方式來解</a:t>
            </a:r>
            <a:r>
              <a:rPr lang="en-US" altLang="zh-TW" dirty="0" smtClean="0"/>
              <a:t>u1,u2</a:t>
            </a:r>
            <a:r>
              <a:rPr lang="zh-TW" altLang="en-US" dirty="0" smtClean="0"/>
              <a:t>，因為</a:t>
            </a:r>
            <a:r>
              <a:rPr lang="en-US" altLang="zh-TW" dirty="0" smtClean="0"/>
              <a:t>u1,u2</a:t>
            </a:r>
            <a:r>
              <a:rPr lang="zh-TW" altLang="en-US" dirty="0" smtClean="0"/>
              <a:t>會逐漸遞增，所以最終會收斂在一個</a:t>
            </a:r>
            <a:r>
              <a:rPr lang="en-US" altLang="zh-TW" dirty="0" smtClean="0"/>
              <a:t>fixed point equation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6146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接著我們要將之前討論的</a:t>
            </a:r>
            <a:r>
              <a:rPr lang="en-US" altLang="zh-TW" dirty="0" smtClean="0"/>
              <a:t>SIR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與</a:t>
            </a:r>
            <a:r>
              <a:rPr lang="en-US" altLang="zh-TW" dirty="0" smtClean="0"/>
              <a:t>IC model</a:t>
            </a:r>
            <a:r>
              <a:rPr lang="zh-TW" altLang="en-US" dirty="0" smtClean="0"/>
              <a:t>連結起來，首先回到</a:t>
            </a:r>
            <a:r>
              <a:rPr lang="en-US" altLang="zh-TW" dirty="0" smtClean="0"/>
              <a:t>SIR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假設我們今天隨機挑了一個</a:t>
            </a:r>
            <a:r>
              <a:rPr lang="en-US" altLang="zh-TW" dirty="0" smtClean="0"/>
              <a:t>type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，那在</a:t>
            </a:r>
            <a:r>
              <a:rPr lang="en-US" altLang="zh-TW" dirty="0" smtClean="0"/>
              <a:t>SIR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中，他平均可以傳染給</a:t>
            </a:r>
            <a:r>
              <a:rPr lang="en-US" altLang="zh-TW" dirty="0" smtClean="0"/>
              <a:t>R0</a:t>
            </a:r>
            <a:r>
              <a:rPr lang="zh-TW" altLang="en-US" dirty="0" smtClean="0"/>
              <a:t>個人。</a:t>
            </a:r>
            <a:endParaRPr lang="en-US" altLang="zh-TW" dirty="0" smtClean="0"/>
          </a:p>
          <a:p>
            <a:r>
              <a:rPr lang="zh-TW" altLang="en-US" dirty="0" smtClean="0"/>
              <a:t>接著回到</a:t>
            </a:r>
            <a:r>
              <a:rPr lang="en-US" altLang="zh-TW" dirty="0" smtClean="0"/>
              <a:t>IC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，其中呢</a:t>
            </a:r>
            <a:r>
              <a:rPr lang="en-US" altLang="zh-TW" dirty="0" smtClean="0"/>
              <a:t>mean</a:t>
            </a:r>
            <a:r>
              <a:rPr lang="en-US" altLang="zh-TW" baseline="0" dirty="0" smtClean="0"/>
              <a:t> excess degree</a:t>
            </a:r>
            <a:r>
              <a:rPr lang="zh-TW" altLang="en-US" baseline="0" dirty="0" smtClean="0"/>
              <a:t>可以透過這樣的方式算出，那平均一個</a:t>
            </a:r>
            <a:r>
              <a:rPr lang="en-US" altLang="zh-TW" baseline="0" dirty="0" smtClean="0"/>
              <a:t>type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1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node</a:t>
            </a:r>
            <a:r>
              <a:rPr lang="zh-TW" altLang="en-US" baseline="0" dirty="0" smtClean="0"/>
              <a:t>能額外傳染給幾個鄰居呢</a:t>
            </a:r>
            <a:r>
              <a:rPr lang="en-US" altLang="zh-TW" baseline="0" dirty="0" smtClean="0"/>
              <a:t>?</a:t>
            </a:r>
          </a:p>
          <a:p>
            <a:r>
              <a:rPr lang="zh-TW" altLang="en-US" baseline="0" dirty="0" smtClean="0"/>
              <a:t>就是</a:t>
            </a:r>
            <a:r>
              <a:rPr lang="en-US" altLang="zh-TW" baseline="0" dirty="0" smtClean="0"/>
              <a:t>propagation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probability</a:t>
            </a:r>
            <a:r>
              <a:rPr lang="zh-TW" altLang="en-US" baseline="0" dirty="0" smtClean="0"/>
              <a:t>乘上他平均有幾個</a:t>
            </a:r>
            <a:r>
              <a:rPr lang="en-US" altLang="zh-TW" baseline="0" dirty="0" smtClean="0"/>
              <a:t>excess neighbor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9396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0442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7052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在這樣的</a:t>
            </a:r>
            <a:r>
              <a:rPr lang="en-US" altLang="zh-TW" dirty="0" smtClean="0"/>
              <a:t>R0</a:t>
            </a:r>
            <a:r>
              <a:rPr lang="zh-TW" altLang="en-US" dirty="0" smtClean="0"/>
              <a:t>條件下，我們可以證明</a:t>
            </a:r>
            <a:r>
              <a:rPr lang="en-US" altLang="zh-TW" dirty="0" smtClean="0"/>
              <a:t>u1</a:t>
            </a:r>
            <a:r>
              <a:rPr lang="zh-TW" altLang="en-US" dirty="0" smtClean="0"/>
              <a:t>和</a:t>
            </a:r>
            <a:r>
              <a:rPr lang="en-US" altLang="zh-TW" dirty="0" smtClean="0"/>
              <a:t>u2</a:t>
            </a:r>
            <a:r>
              <a:rPr lang="zh-TW" altLang="en-US" dirty="0" smtClean="0"/>
              <a:t>只有</a:t>
            </a:r>
            <a:r>
              <a:rPr lang="en-US" altLang="zh-TW" dirty="0" smtClean="0"/>
              <a:t>[1,1]</a:t>
            </a:r>
            <a:r>
              <a:rPr lang="zh-TW" altLang="en-US" dirty="0" smtClean="0"/>
              <a:t>的唯一解，代表只要</a:t>
            </a:r>
            <a:r>
              <a:rPr lang="en-US" altLang="zh-TW" dirty="0" smtClean="0"/>
              <a:t>R0</a:t>
            </a:r>
            <a:r>
              <a:rPr lang="zh-TW" altLang="en-US" dirty="0" smtClean="0"/>
              <a:t>小於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，選到一個被感染的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無論是</a:t>
            </a:r>
            <a:r>
              <a:rPr lang="en-US" altLang="zh-TW" dirty="0" smtClean="0"/>
              <a:t>type</a:t>
            </a:r>
            <a:r>
              <a:rPr lang="en-US" altLang="zh-TW" baseline="0" dirty="0" smtClean="0"/>
              <a:t> 1</a:t>
            </a:r>
            <a:r>
              <a:rPr lang="zh-TW" altLang="en-US" baseline="0" dirty="0" smtClean="0"/>
              <a:t>或</a:t>
            </a:r>
            <a:r>
              <a:rPr lang="en-US" altLang="zh-TW" baseline="0" dirty="0" smtClean="0"/>
              <a:t>type 2</a:t>
            </a:r>
            <a:r>
              <a:rPr lang="zh-TW" altLang="en-US" baseline="0" dirty="0" smtClean="0"/>
              <a:t>，不會有</a:t>
            </a:r>
            <a:r>
              <a:rPr lang="en-US" altLang="zh-TW" baseline="0" dirty="0" smtClean="0"/>
              <a:t>giant component</a:t>
            </a:r>
            <a:r>
              <a:rPr lang="zh-TW" altLang="en-US" baseline="0" dirty="0" smtClean="0"/>
              <a:t>的機率都是</a:t>
            </a:r>
            <a:r>
              <a:rPr lang="en-US" altLang="zh-TW" baseline="0" dirty="0" smtClean="0"/>
              <a:t>1</a:t>
            </a:r>
            <a:r>
              <a:rPr lang="zh-TW" altLang="en-US" baseline="0" dirty="0" smtClean="0"/>
              <a:t>，代表沒有大流行發生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36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那接著我們就來討論一下</a:t>
            </a:r>
            <a:r>
              <a:rPr lang="en-US" altLang="zh-TW" dirty="0" smtClean="0"/>
              <a:t>social</a:t>
            </a:r>
            <a:r>
              <a:rPr lang="en-US" altLang="zh-TW" baseline="0" dirty="0" smtClean="0"/>
              <a:t> distancing</a:t>
            </a:r>
            <a:r>
              <a:rPr lang="zh-TW" altLang="en-US" baseline="0" dirty="0" smtClean="0"/>
              <a:t>這種防疫政策的效用。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一種最常見的翻成白話文就是人跟人之間避免非必要的接觸嘛，用數學來講就是我們只留下 </a:t>
            </a:r>
            <a:r>
              <a:rPr lang="en-US" altLang="zh-TW" baseline="0" dirty="0" smtClean="0"/>
              <a:t>a </a:t>
            </a:r>
            <a:r>
              <a:rPr lang="zh-TW" altLang="en-US" baseline="0" dirty="0" smtClean="0"/>
              <a:t>比例的</a:t>
            </a:r>
            <a:r>
              <a:rPr lang="en-US" altLang="zh-TW" baseline="0" dirty="0" smtClean="0"/>
              <a:t>normal contacts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換句話說，在我們的</a:t>
            </a:r>
            <a:r>
              <a:rPr lang="en-US" altLang="zh-TW" baseline="0" dirty="0" err="1" smtClean="0"/>
              <a:t>ic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model</a:t>
            </a:r>
            <a:r>
              <a:rPr lang="zh-TW" altLang="en-US" baseline="0" dirty="0" smtClean="0"/>
              <a:t>裡，每個</a:t>
            </a:r>
            <a:r>
              <a:rPr lang="en-US" altLang="zh-TW" baseline="0" dirty="0" smtClean="0"/>
              <a:t>node</a:t>
            </a:r>
            <a:r>
              <a:rPr lang="zh-TW" altLang="en-US" baseline="0" dirty="0" smtClean="0"/>
              <a:t> 會用</a:t>
            </a:r>
            <a:r>
              <a:rPr lang="en-US" altLang="zh-TW" baseline="0" dirty="0" smtClean="0"/>
              <a:t>1-a</a:t>
            </a:r>
            <a:r>
              <a:rPr lang="zh-TW" altLang="en-US" baseline="0" dirty="0" smtClean="0"/>
              <a:t>的機率來切斷他的</a:t>
            </a:r>
            <a:r>
              <a:rPr lang="en-US" altLang="zh-TW" baseline="0" dirty="0" smtClean="0"/>
              <a:t>edge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6374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其實這個意思就是說，</a:t>
            </a:r>
            <a:r>
              <a:rPr lang="en-US" altLang="zh-TW" dirty="0" smtClean="0"/>
              <a:t>phi </a:t>
            </a:r>
            <a:r>
              <a:rPr lang="zh-TW" altLang="en-US" dirty="0" smtClean="0"/>
              <a:t>原本代表的意思為沿著一條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把疾病傳下去的機率，現在變成</a:t>
            </a:r>
            <a:r>
              <a:rPr lang="en-US" altLang="zh-TW" dirty="0" smtClean="0"/>
              <a:t>a^2</a:t>
            </a:r>
            <a:r>
              <a:rPr lang="en-US" altLang="zh-TW" baseline="0" dirty="0" smtClean="0"/>
              <a:t> phi</a:t>
            </a:r>
            <a:r>
              <a:rPr lang="zh-TW" altLang="en-US" baseline="0" dirty="0" smtClean="0"/>
              <a:t>，因為</a:t>
            </a:r>
            <a:r>
              <a:rPr lang="en-US" altLang="zh-TW" baseline="0" dirty="0" smtClean="0"/>
              <a:t>edge</a:t>
            </a:r>
            <a:r>
              <a:rPr lang="zh-TW" altLang="en-US" baseline="0" dirty="0" smtClean="0"/>
              <a:t>要先被保留才有辦法傳下去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0142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因此和</a:t>
            </a:r>
            <a:r>
              <a:rPr lang="en-US" altLang="zh-TW" dirty="0" smtClean="0"/>
              <a:t>Herd</a:t>
            </a:r>
            <a:r>
              <a:rPr lang="zh-TW" altLang="en-US" dirty="0" smtClean="0"/>
              <a:t> </a:t>
            </a:r>
            <a:r>
              <a:rPr lang="en-US" altLang="zh-TW" dirty="0" smtClean="0"/>
              <a:t>immunity</a:t>
            </a:r>
            <a:r>
              <a:rPr lang="zh-TW" altLang="en-US" dirty="0" smtClean="0"/>
              <a:t>相同的概念，我們也是把</a:t>
            </a:r>
            <a:r>
              <a:rPr lang="en-US" altLang="zh-TW" dirty="0" smtClean="0"/>
              <a:t>propagation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probability</a:t>
            </a:r>
            <a:r>
              <a:rPr lang="zh-TW" altLang="en-US" dirty="0" smtClean="0"/>
              <a:t> 降低一個比例，同樣的概念如果</a:t>
            </a:r>
            <a:r>
              <a:rPr lang="en-US" altLang="zh-TW" dirty="0" smtClean="0"/>
              <a:t>a^2</a:t>
            </a:r>
            <a:r>
              <a:rPr lang="en-US" altLang="zh-TW" baseline="0" dirty="0" smtClean="0"/>
              <a:t> R0&lt;1</a:t>
            </a:r>
            <a:r>
              <a:rPr lang="zh-TW" altLang="en-US" baseline="0" dirty="0" smtClean="0"/>
              <a:t>，則不會有</a:t>
            </a:r>
            <a:r>
              <a:rPr lang="en-US" altLang="zh-TW" baseline="0" dirty="0" smtClean="0"/>
              <a:t>outbreak</a:t>
            </a:r>
            <a:r>
              <a:rPr lang="zh-TW" altLang="en-US" baseline="0" dirty="0" smtClean="0"/>
              <a:t>產生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4861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另一種社交距離的控制是禁止大型集會，禁止大型集會的目的就是要避免</a:t>
            </a:r>
            <a:r>
              <a:rPr lang="en-US" altLang="zh-TW" dirty="0" smtClean="0"/>
              <a:t>super spreader</a:t>
            </a:r>
            <a:r>
              <a:rPr lang="zh-TW" altLang="en-US" dirty="0" smtClean="0"/>
              <a:t>的出現。</a:t>
            </a:r>
            <a:endParaRPr lang="en-US" altLang="zh-TW" dirty="0" smtClean="0"/>
          </a:p>
          <a:p>
            <a:r>
              <a:rPr lang="zh-TW" altLang="en-US" dirty="0" smtClean="0"/>
              <a:t>對此我們設了一個</a:t>
            </a:r>
            <a:r>
              <a:rPr lang="en-US" altLang="zh-TW" dirty="0" smtClean="0"/>
              <a:t>control</a:t>
            </a:r>
            <a:r>
              <a:rPr lang="zh-TW" altLang="en-US" dirty="0" smtClean="0"/>
              <a:t> </a:t>
            </a:r>
            <a:r>
              <a:rPr lang="en-US" altLang="zh-TW" dirty="0" smtClean="0"/>
              <a:t>parameter</a:t>
            </a:r>
            <a:r>
              <a:rPr lang="zh-TW" altLang="en-US" dirty="0" smtClean="0"/>
              <a:t> </a:t>
            </a:r>
            <a:r>
              <a:rPr lang="en-US" altLang="zh-TW" dirty="0" smtClean="0"/>
              <a:t>k0</a:t>
            </a:r>
            <a:r>
              <a:rPr lang="zh-TW" altLang="en-US" dirty="0" smtClean="0"/>
              <a:t>，然後移除</a:t>
            </a:r>
            <a:r>
              <a:rPr lang="en-US" altLang="zh-TW" dirty="0" smtClean="0"/>
              <a:t>network </a:t>
            </a:r>
            <a:r>
              <a:rPr lang="zh-TW" altLang="en-US" dirty="0" smtClean="0"/>
              <a:t>中所有</a:t>
            </a:r>
            <a:r>
              <a:rPr lang="en-US" altLang="zh-TW" dirty="0" smtClean="0"/>
              <a:t>degree&gt;k0</a:t>
            </a:r>
            <a:r>
              <a:rPr lang="zh-TW" altLang="en-US" dirty="0" smtClean="0"/>
              <a:t>的</a:t>
            </a:r>
            <a:r>
              <a:rPr lang="en-US" altLang="zh-TW" dirty="0" smtClean="0"/>
              <a:t>node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82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在這篇論文裡呢我們主要想討論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個問題，其中第一個是我們有沒有辦法控制</a:t>
            </a:r>
            <a:r>
              <a:rPr lang="en-US" altLang="zh-TW" dirty="0" smtClean="0"/>
              <a:t>COVID-19</a:t>
            </a:r>
            <a:r>
              <a:rPr lang="zh-TW" altLang="en-US" dirty="0" smtClean="0"/>
              <a:t>疫情的擴散，這些防疫政策是真的有效的嗎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我們能不能觀察到這個現象。接著如果疫情可以被控制的話，那疫情最高峰的時候會是什麼時候</a:t>
            </a:r>
            <a:r>
              <a:rPr lang="en-US" altLang="zh-TW" dirty="0" smtClean="0"/>
              <a:t>?</a:t>
            </a:r>
            <a:r>
              <a:rPr lang="zh-TW" altLang="en-US" dirty="0" smtClean="0"/>
              <a:t> 甚至什麼時候會結束</a:t>
            </a:r>
            <a:r>
              <a:rPr lang="en-US" altLang="zh-TW" dirty="0" smtClean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 smtClean="0"/>
              <a:t>針對這兩個問題我們提出一個</a:t>
            </a:r>
            <a:r>
              <a:rPr lang="en-US" altLang="zh-TW" dirty="0" smtClean="0"/>
              <a:t>time-dependent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SIR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來觀察與預測疾病發展的趨勢，觀察防疫政策的成效。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4326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被拿掉的人就代表他的</a:t>
            </a:r>
            <a:r>
              <a:rPr lang="en-US" altLang="zh-TW" dirty="0" smtClean="0"/>
              <a:t>u</a:t>
            </a:r>
            <a:r>
              <a:rPr lang="zh-TW" altLang="en-US" dirty="0" smtClean="0"/>
              <a:t>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，因為無論如何都走不到</a:t>
            </a:r>
            <a:r>
              <a:rPr lang="en-US" altLang="zh-TW" dirty="0" smtClean="0"/>
              <a:t>giant component</a:t>
            </a:r>
            <a:r>
              <a:rPr lang="zh-TW" altLang="en-US" dirty="0" smtClean="0"/>
              <a:t>，那剩下的就同理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5695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接著也是相同的概念延伸出</a:t>
            </a:r>
            <a:r>
              <a:rPr lang="en-US" altLang="zh-TW" dirty="0" smtClean="0"/>
              <a:t>theorem</a:t>
            </a:r>
            <a:r>
              <a:rPr lang="en-US" altLang="zh-TW" baseline="0" dirty="0" smtClean="0"/>
              <a:t> 5</a:t>
            </a:r>
            <a:r>
              <a:rPr lang="zh-TW" altLang="en-US" baseline="0" dirty="0" smtClean="0"/>
              <a:t>，如果在我們考慮的</a:t>
            </a:r>
            <a:r>
              <a:rPr lang="en-US" altLang="zh-TW" baseline="0" dirty="0" smtClean="0"/>
              <a:t>model</a:t>
            </a:r>
            <a:r>
              <a:rPr lang="zh-TW" altLang="en-US" baseline="0" dirty="0" smtClean="0"/>
              <a:t>底下，將網路中</a:t>
            </a:r>
            <a:r>
              <a:rPr lang="en-US" altLang="zh-TW" baseline="0" dirty="0" smtClean="0"/>
              <a:t>degree&gt;k0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node</a:t>
            </a:r>
            <a:r>
              <a:rPr lang="zh-TW" altLang="en-US" baseline="0" dirty="0" smtClean="0"/>
              <a:t>都拿掉，那</a:t>
            </a:r>
            <a:r>
              <a:rPr lang="en-US" altLang="zh-TW" baseline="0" dirty="0" smtClean="0"/>
              <a:t>R0</a:t>
            </a:r>
            <a:r>
              <a:rPr lang="zh-TW" altLang="en-US" baseline="0" dirty="0" smtClean="0"/>
              <a:t>會下降這個</a:t>
            </a:r>
            <a:r>
              <a:rPr lang="en-US" altLang="zh-TW" baseline="0" dirty="0" smtClean="0"/>
              <a:t>ratio</a:t>
            </a:r>
            <a:r>
              <a:rPr lang="zh-TW" altLang="en-US" baseline="0" dirty="0" smtClean="0"/>
              <a:t>，若這個值</a:t>
            </a:r>
            <a:r>
              <a:rPr lang="en-US" altLang="zh-TW" baseline="0" dirty="0" smtClean="0"/>
              <a:t>&lt;1</a:t>
            </a:r>
            <a:r>
              <a:rPr lang="zh-TW" altLang="en-US" baseline="0" dirty="0" smtClean="0"/>
              <a:t>則我們可以保證</a:t>
            </a:r>
            <a:r>
              <a:rPr lang="en-US" altLang="zh-TW" baseline="0" dirty="0" smtClean="0"/>
              <a:t>size of the infected tree</a:t>
            </a:r>
            <a:r>
              <a:rPr lang="zh-TW" altLang="en-US" baseline="0" dirty="0" smtClean="0"/>
              <a:t>是</a:t>
            </a:r>
            <a:r>
              <a:rPr lang="en-US" altLang="zh-TW" baseline="0" dirty="0" smtClean="0"/>
              <a:t>finite</a:t>
            </a:r>
            <a:r>
              <a:rPr lang="zh-TW" altLang="en-US" baseline="0" dirty="0" smtClean="0"/>
              <a:t>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5888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6575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8032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703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9998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1501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4030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2589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我們主要使用中國的數據，是從</a:t>
            </a:r>
            <a:r>
              <a:rPr lang="en-US" altLang="zh-TW" dirty="0" smtClean="0"/>
              <a:t>National</a:t>
            </a:r>
            <a:r>
              <a:rPr lang="en-US" altLang="zh-TW" baseline="0" dirty="0" smtClean="0"/>
              <a:t> Health Commission</a:t>
            </a:r>
            <a:r>
              <a:rPr lang="zh-TW" altLang="en-US" baseline="0" dirty="0" smtClean="0"/>
              <a:t>蒐集的，其中要注意的是確診的定義為核酸檢測陽性，但湖北省在</a:t>
            </a:r>
            <a:r>
              <a:rPr lang="en-US" altLang="zh-TW" baseline="0" dirty="0" smtClean="0"/>
              <a:t>2/23</a:t>
            </a:r>
            <a:r>
              <a:rPr lang="zh-TW" altLang="en-US" baseline="0" dirty="0" smtClean="0"/>
              <a:t>的時候把確診定義放寬為臨床症狀，所以當日就新增非常多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66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接著第三個問題是在前面有提到關於無症狀感染者的問題，我們好奇無症狀感染者會怎麼影響疫情的傳播</a:t>
            </a:r>
            <a:r>
              <a:rPr lang="en-US" altLang="zh-TW" dirty="0" smtClean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 smtClean="0"/>
              <a:t>除此之外，如果疫情無法被防疫政策控制，要使多少比例的人獲得抗體來達到群體免疫的效果</a:t>
            </a:r>
            <a:r>
              <a:rPr lang="en-US" altLang="zh-TW" dirty="0" smtClean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 smtClean="0"/>
              <a:t>針對這個問題我們延伸</a:t>
            </a:r>
            <a:r>
              <a:rPr lang="en-US" altLang="zh-TW" dirty="0" smtClean="0"/>
              <a:t>SIR</a:t>
            </a:r>
            <a:r>
              <a:rPr lang="en-US" altLang="zh-TW" baseline="0" dirty="0" smtClean="0"/>
              <a:t> model</a:t>
            </a:r>
            <a:r>
              <a:rPr lang="zh-TW" altLang="en-US" baseline="0" dirty="0" smtClean="0"/>
              <a:t>，考慮兩種感染者，分別是可被偵測的與不可被偵測的感染者，後者即無症狀感染者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4502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圓形是歷史資料</a:t>
            </a:r>
            <a:endParaRPr lang="en-US" altLang="zh-TW" dirty="0" smtClean="0"/>
          </a:p>
          <a:p>
            <a:r>
              <a:rPr lang="zh-TW" altLang="en-US" dirty="0" smtClean="0"/>
              <a:t>星星是預測</a:t>
            </a:r>
            <a:endParaRPr lang="en-US" altLang="zh-TW" dirty="0" smtClean="0"/>
          </a:p>
          <a:p>
            <a:r>
              <a:rPr lang="en-US" altLang="zh-TW" dirty="0" smtClean="0"/>
              <a:t>2/12</a:t>
            </a:r>
            <a:r>
              <a:rPr lang="zh-TW" altLang="en-US" dirty="0" smtClean="0"/>
              <a:t>斷點是確診定義改變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3074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提到封城時間，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逐漸遞減</a:t>
            </a:r>
            <a:endParaRPr lang="en-US" altLang="zh-TW" dirty="0" smtClean="0"/>
          </a:p>
          <a:p>
            <a:r>
              <a:rPr lang="en-US" altLang="zh-TW" dirty="0" smtClean="0"/>
              <a:t>Gamma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黃金交叉代表疫情受到控制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8548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R0</a:t>
            </a:r>
            <a:r>
              <a:rPr lang="zh-TW" altLang="en-US" dirty="0" smtClean="0"/>
              <a:t>的預測，在三天前就觀察到</a:t>
            </a:r>
            <a:r>
              <a:rPr lang="en-US" altLang="zh-TW" dirty="0" smtClean="0"/>
              <a:t>R0&lt;1</a:t>
            </a:r>
            <a:r>
              <a:rPr lang="zh-TW" altLang="en-US" dirty="0" smtClean="0"/>
              <a:t>的現象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4628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9417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3604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1459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1386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9515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6550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這是一張</a:t>
            </a:r>
            <a:r>
              <a:rPr lang="en-US" altLang="zh-TW" dirty="0" smtClean="0"/>
              <a:t>Transition diagram</a:t>
            </a:r>
            <a:r>
              <a:rPr lang="zh-TW" altLang="en-US" dirty="0" smtClean="0"/>
              <a:t>，其中每個格子代表的是</a:t>
            </a:r>
            <a:r>
              <a:rPr lang="en-US" altLang="zh-TW" dirty="0" smtClean="0"/>
              <a:t>A</a:t>
            </a:r>
            <a:r>
              <a:rPr lang="zh-TW" altLang="en-US" dirty="0" smtClean="0"/>
              <a:t>這個矩陣的</a:t>
            </a:r>
            <a:r>
              <a:rPr lang="en-US" altLang="zh-TW" dirty="0" smtClean="0"/>
              <a:t>spectral radius</a:t>
            </a:r>
            <a:r>
              <a:rPr lang="zh-TW" altLang="en-US" dirty="0" smtClean="0"/>
              <a:t>，黑線代表的是</a:t>
            </a:r>
            <a:r>
              <a:rPr lang="en-US" altLang="zh-TW" dirty="0" smtClean="0"/>
              <a:t>Percolation</a:t>
            </a:r>
            <a:r>
              <a:rPr lang="en-US" altLang="zh-TW" baseline="0" dirty="0" smtClean="0"/>
              <a:t> threshold</a:t>
            </a:r>
            <a:r>
              <a:rPr lang="zh-TW" altLang="en-US" baseline="0" dirty="0" smtClean="0"/>
              <a:t>，也就是</a:t>
            </a:r>
            <a:r>
              <a:rPr lang="en-US" altLang="zh-TW" baseline="0" dirty="0" smtClean="0"/>
              <a:t>spectral </a:t>
            </a:r>
            <a:r>
              <a:rPr lang="en-US" altLang="zh-TW" baseline="0" dirty="0" err="1" smtClean="0"/>
              <a:t>radis</a:t>
            </a:r>
            <a:r>
              <a:rPr lang="en-US" altLang="zh-TW" baseline="0" dirty="0" smtClean="0"/>
              <a:t>=1</a:t>
            </a:r>
            <a:r>
              <a:rPr lang="zh-TW" altLang="en-US" baseline="0" dirty="0" smtClean="0"/>
              <a:t>的地方。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如果落在橘色的區域代表會有</a:t>
            </a:r>
            <a:r>
              <a:rPr lang="en-US" altLang="zh-TW" baseline="0" dirty="0" smtClean="0"/>
              <a:t>outbreak</a:t>
            </a:r>
            <a:r>
              <a:rPr lang="zh-TW" altLang="en-US" baseline="0" dirty="0" smtClean="0"/>
              <a:t>產生，反之黃色則沒有。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dirty="0" smtClean="0"/>
              <a:t>固定</a:t>
            </a:r>
            <a:r>
              <a:rPr lang="en-US" altLang="zh-TW" dirty="0" smtClean="0"/>
              <a:t>beta1</a:t>
            </a:r>
            <a:r>
              <a:rPr lang="zh-TW" altLang="en-US" dirty="0" smtClean="0"/>
              <a:t>和</a:t>
            </a:r>
            <a:r>
              <a:rPr lang="en-US" altLang="zh-TW" dirty="0" smtClean="0"/>
              <a:t>gamma1</a:t>
            </a:r>
            <a:r>
              <a:rPr lang="zh-TW" altLang="en-US" dirty="0" smtClean="0"/>
              <a:t>，並假設</a:t>
            </a:r>
            <a:r>
              <a:rPr lang="en-US" altLang="zh-TW" dirty="0" smtClean="0"/>
              <a:t>gamma2=gamma1</a:t>
            </a:r>
            <a:r>
              <a:rPr lang="zh-TW" altLang="en-US" dirty="0" smtClean="0"/>
              <a:t>，代表受到隔離與治療，在這樣的情況下</a:t>
            </a:r>
            <a:r>
              <a:rPr lang="en-US" altLang="zh-TW" dirty="0" smtClean="0"/>
              <a:t>type 2 </a:t>
            </a:r>
            <a:r>
              <a:rPr lang="zh-TW" altLang="en-US" dirty="0" smtClean="0"/>
              <a:t>的傳染率與被偵測出來的機率會如何影響疫情。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如果從</a:t>
            </a:r>
            <a:r>
              <a:rPr lang="en-US" altLang="zh-TW" dirty="0" smtClean="0"/>
              <a:t>w2</a:t>
            </a:r>
            <a:r>
              <a:rPr lang="zh-TW" altLang="en-US" dirty="0" smtClean="0"/>
              <a:t>的角度看，若能偵測出超過</a:t>
            </a:r>
            <a:r>
              <a:rPr lang="en-US" altLang="zh-TW" dirty="0" smtClean="0"/>
              <a:t>90%</a:t>
            </a:r>
            <a:r>
              <a:rPr lang="zh-TW" altLang="en-US" dirty="0" smtClean="0"/>
              <a:t>以上的感染者，即使</a:t>
            </a:r>
            <a:r>
              <a:rPr lang="en-US" altLang="zh-TW" dirty="0" smtClean="0"/>
              <a:t>beta2</a:t>
            </a:r>
            <a:r>
              <a:rPr lang="zh-TW" altLang="en-US" dirty="0" smtClean="0"/>
              <a:t>高達</a:t>
            </a:r>
            <a:r>
              <a:rPr lang="en-US" altLang="zh-TW" dirty="0" smtClean="0"/>
              <a:t>0.7</a:t>
            </a:r>
            <a:r>
              <a:rPr lang="zh-TW" altLang="en-US" dirty="0" smtClean="0"/>
              <a:t>仍能控制疫情。</a:t>
            </a:r>
            <a:endParaRPr lang="en-US" altLang="zh-TW" dirty="0" smtClean="0"/>
          </a:p>
          <a:p>
            <a:r>
              <a:rPr lang="zh-TW" altLang="en-US" dirty="0" smtClean="0"/>
              <a:t>同樣的若從</a:t>
            </a:r>
            <a:r>
              <a:rPr lang="en-US" altLang="zh-TW" dirty="0" smtClean="0"/>
              <a:t>beta2</a:t>
            </a:r>
            <a:r>
              <a:rPr lang="zh-TW" altLang="en-US" dirty="0" smtClean="0"/>
              <a:t>的角度看，降低</a:t>
            </a:r>
            <a:r>
              <a:rPr lang="en-US" altLang="zh-TW" dirty="0" smtClean="0"/>
              <a:t>beta2</a:t>
            </a:r>
            <a:r>
              <a:rPr lang="zh-TW" altLang="en-US" dirty="0" smtClean="0"/>
              <a:t>也能直接的抑制疫情的發展，而最簡單的方式就是透過戴口罩。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70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接著第五個問題是我們常聽到的防疫政策像是保持社交距離、禁止大型集會等，我們了解這些政策對於防疫的效果到底有多少？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對此我們將社群網路的網路架構加入討論，並使用</a:t>
            </a:r>
            <a:r>
              <a:rPr lang="en-US" altLang="zh-TW" dirty="0" smtClean="0"/>
              <a:t>independent</a:t>
            </a:r>
            <a:r>
              <a:rPr lang="en-US" altLang="zh-TW" baseline="0" dirty="0" smtClean="0"/>
              <a:t> cascade model</a:t>
            </a:r>
            <a:r>
              <a:rPr lang="zh-TW" altLang="en-US" baseline="0" dirty="0" smtClean="0"/>
              <a:t>來模擬疾病在</a:t>
            </a:r>
            <a:r>
              <a:rPr lang="en-US" altLang="zh-TW" baseline="0" dirty="0" smtClean="0"/>
              <a:t>random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network</a:t>
            </a:r>
            <a:r>
              <a:rPr lang="zh-TW" altLang="en-US" baseline="0" dirty="0" smtClean="0"/>
              <a:t>中的傳播，而這個</a:t>
            </a:r>
            <a:r>
              <a:rPr lang="en-US" altLang="zh-TW" baseline="0" dirty="0" smtClean="0"/>
              <a:t>random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network</a:t>
            </a:r>
            <a:r>
              <a:rPr lang="zh-TW" altLang="en-US" baseline="0" dirty="0" smtClean="0"/>
              <a:t>是按照特定的</a:t>
            </a:r>
            <a:r>
              <a:rPr lang="en-US" altLang="zh-TW" baseline="0" dirty="0" smtClean="0"/>
              <a:t>degree distribution</a:t>
            </a:r>
            <a:r>
              <a:rPr lang="zh-TW" altLang="en-US" baseline="0" dirty="0" smtClean="0"/>
              <a:t>建成，也就是</a:t>
            </a:r>
            <a:r>
              <a:rPr lang="en-US" altLang="zh-TW" baseline="0" dirty="0" smtClean="0"/>
              <a:t>configuration model</a:t>
            </a:r>
            <a:r>
              <a:rPr lang="zh-TW" altLang="en-US" baseline="0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537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w1</a:t>
            </a:r>
            <a:r>
              <a:rPr lang="zh-TW" altLang="en-US" dirty="0" smtClean="0"/>
              <a:t>設成發燒的比例</a:t>
            </a:r>
            <a:r>
              <a:rPr lang="en-US" altLang="zh-TW" dirty="0" smtClean="0"/>
              <a:t>87.9%</a:t>
            </a:r>
            <a:r>
              <a:rPr lang="zh-TW" altLang="en-US" dirty="0" smtClean="0"/>
              <a:t>，也是固定</a:t>
            </a:r>
            <a:r>
              <a:rPr lang="en-US" altLang="zh-TW" dirty="0" smtClean="0"/>
              <a:t>beta1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gamma1</a:t>
            </a:r>
          </a:p>
          <a:p>
            <a:r>
              <a:rPr lang="zh-TW" altLang="en-US" dirty="0" smtClean="0"/>
              <a:t>接著我們挑了幾個國家來看，我們量測這些國家在疫情發展初期的</a:t>
            </a:r>
            <a:r>
              <a:rPr lang="en-US" altLang="zh-TW" dirty="0" smtClean="0"/>
              <a:t>beta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gamma</a:t>
            </a:r>
            <a:r>
              <a:rPr lang="zh-TW" altLang="en-US" dirty="0" smtClean="0"/>
              <a:t>來當作</a:t>
            </a:r>
            <a:r>
              <a:rPr lang="en-US" altLang="zh-TW" dirty="0" smtClean="0"/>
              <a:t>beta2</a:t>
            </a:r>
            <a:r>
              <a:rPr lang="zh-TW" altLang="en-US" dirty="0" smtClean="0"/>
              <a:t>與</a:t>
            </a:r>
            <a:r>
              <a:rPr lang="en-US" altLang="zh-TW" dirty="0" smtClean="0"/>
              <a:t>gamma2</a:t>
            </a:r>
            <a:r>
              <a:rPr lang="zh-TW" altLang="en-US" dirty="0" smtClean="0"/>
              <a:t>，因為我們認為在這個時間點還沒有防疫政策的介入，兩種感染者的行為模式是幾乎一樣的。</a:t>
            </a:r>
            <a:endParaRPr lang="en-US" altLang="zh-TW" dirty="0" smtClean="0"/>
          </a:p>
          <a:p>
            <a:r>
              <a:rPr lang="zh-TW" altLang="en-US" dirty="0" smtClean="0"/>
              <a:t>在這個實驗中我們固定</a:t>
            </a:r>
            <a:r>
              <a:rPr lang="en-US" altLang="zh-TW" dirty="0" smtClean="0"/>
              <a:t>w2</a:t>
            </a:r>
            <a:r>
              <a:rPr lang="zh-TW" altLang="en-US" dirty="0" smtClean="0"/>
              <a:t>，來看看</a:t>
            </a:r>
            <a:r>
              <a:rPr lang="en-US" altLang="zh-TW" dirty="0" smtClean="0"/>
              <a:t>type</a:t>
            </a:r>
            <a:r>
              <a:rPr lang="en-US" altLang="zh-TW" baseline="0" dirty="0" smtClean="0"/>
              <a:t> 2</a:t>
            </a:r>
            <a:r>
              <a:rPr lang="zh-TW" altLang="en-US" baseline="0" dirty="0" smtClean="0"/>
              <a:t>的感染者會怎麼影響疫情，從圖上可以看出，在橘色的點需要有立即的作為來控制疫情。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4512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40621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4868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這是關於</a:t>
            </a:r>
            <a:r>
              <a:rPr lang="en-US" altLang="zh-TW" dirty="0" smtClean="0"/>
              <a:t>Social</a:t>
            </a:r>
            <a:r>
              <a:rPr lang="zh-TW" altLang="en-US" dirty="0" smtClean="0"/>
              <a:t> </a:t>
            </a:r>
            <a:r>
              <a:rPr lang="en-US" altLang="zh-TW" dirty="0" smtClean="0"/>
              <a:t>distancing</a:t>
            </a:r>
            <a:r>
              <a:rPr lang="zh-TW" altLang="en-US" dirty="0" smtClean="0"/>
              <a:t>中禁止大型集會的實驗，我們從剛剛那個表格中挑出三個</a:t>
            </a:r>
            <a:r>
              <a:rPr lang="en-US" altLang="zh-TW" dirty="0" smtClean="0"/>
              <a:t>R0</a:t>
            </a:r>
            <a:r>
              <a:rPr lang="zh-TW" altLang="en-US" dirty="0" smtClean="0"/>
              <a:t>相對大中小的三個國家來測試。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圖中黑線代表</a:t>
            </a:r>
            <a:r>
              <a:rPr lang="en-US" altLang="zh-TW" dirty="0" err="1" smtClean="0"/>
              <a:t>facebook</a:t>
            </a:r>
            <a:r>
              <a:rPr lang="en-US" altLang="zh-TW" baseline="0" dirty="0" smtClean="0"/>
              <a:t> dataset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reduction ratio</a:t>
            </a:r>
            <a:r>
              <a:rPr lang="zh-TW" altLang="en-US" baseline="0" dirty="0" smtClean="0"/>
              <a:t>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US</a:t>
            </a:r>
            <a:r>
              <a:rPr lang="zh-TW" altLang="en-US" dirty="0" smtClean="0"/>
              <a:t> </a:t>
            </a:r>
            <a:r>
              <a:rPr lang="en-US" altLang="zh-TW" dirty="0" smtClean="0"/>
              <a:t>k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63,</a:t>
            </a:r>
            <a:r>
              <a:rPr lang="zh-TW" altLang="en-US" dirty="0" smtClean="0"/>
              <a:t> 影響</a:t>
            </a:r>
            <a:r>
              <a:rPr lang="en-US" altLang="zh-TW" dirty="0" smtClean="0"/>
              <a:t>13.1%</a:t>
            </a:r>
            <a:r>
              <a:rPr lang="zh-TW" altLang="en-US" dirty="0" smtClean="0"/>
              <a:t>的人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Italy</a:t>
            </a:r>
            <a:r>
              <a:rPr lang="zh-TW" altLang="en-US" dirty="0" smtClean="0"/>
              <a:t> </a:t>
            </a:r>
            <a:r>
              <a:rPr lang="en-US" altLang="zh-TW" dirty="0" smtClean="0"/>
              <a:t>k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195,</a:t>
            </a:r>
            <a:r>
              <a:rPr lang="zh-TW" altLang="en-US" dirty="0" smtClean="0"/>
              <a:t> 影響</a:t>
            </a:r>
            <a:r>
              <a:rPr lang="en-US" altLang="zh-TW" dirty="0" smtClean="0"/>
              <a:t>2.2%</a:t>
            </a:r>
            <a:r>
              <a:rPr lang="zh-TW" altLang="en-US" dirty="0" smtClean="0"/>
              <a:t>的人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Korea</a:t>
            </a:r>
            <a:r>
              <a:rPr lang="zh-TW" altLang="en-US" dirty="0" smtClean="0"/>
              <a:t> </a:t>
            </a:r>
            <a:r>
              <a:rPr lang="en-US" altLang="zh-TW" dirty="0" smtClean="0"/>
              <a:t>k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435,</a:t>
            </a:r>
            <a:r>
              <a:rPr lang="zh-TW" altLang="en-US" dirty="0" smtClean="0"/>
              <a:t> 影響</a:t>
            </a:r>
            <a:r>
              <a:rPr lang="en-US" altLang="zh-TW" dirty="0" smtClean="0"/>
              <a:t>0.4%</a:t>
            </a:r>
            <a:r>
              <a:rPr lang="zh-TW" altLang="en-US" dirty="0" smtClean="0"/>
              <a:t>的人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8143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Mean excess degree of</a:t>
            </a:r>
            <a:r>
              <a:rPr lang="en-US" altLang="zh-TW" baseline="0" dirty="0" smtClean="0"/>
              <a:t> BA = 84.04</a:t>
            </a:r>
          </a:p>
          <a:p>
            <a:r>
              <a:rPr lang="en-US" altLang="zh-TW" baseline="0" dirty="0" smtClean="0"/>
              <a:t>Mean excess degree of Facebook = 155</a:t>
            </a:r>
          </a:p>
          <a:p>
            <a:r>
              <a:rPr lang="zh-TW" altLang="en-US" baseline="0" dirty="0" smtClean="0"/>
              <a:t>因為我們設</a:t>
            </a:r>
            <a:r>
              <a:rPr lang="en-US" altLang="zh-TW" baseline="0" dirty="0" smtClean="0"/>
              <a:t>phi=R0/mean excess degree</a:t>
            </a:r>
            <a:r>
              <a:rPr lang="zh-TW" altLang="en-US" baseline="0" dirty="0" smtClean="0"/>
              <a:t>，因此越大的</a:t>
            </a:r>
            <a:r>
              <a:rPr lang="en-US" altLang="zh-TW" baseline="0" dirty="0" smtClean="0"/>
              <a:t>mean excess degree</a:t>
            </a:r>
            <a:r>
              <a:rPr lang="zh-TW" altLang="en-US" baseline="0" dirty="0" smtClean="0"/>
              <a:t>會導致越小的</a:t>
            </a:r>
            <a:r>
              <a:rPr lang="en-US" altLang="zh-TW" baseline="0" dirty="0" smtClean="0"/>
              <a:t>phi</a:t>
            </a:r>
            <a:r>
              <a:rPr lang="zh-TW" altLang="en-US" baseline="0" dirty="0" smtClean="0"/>
              <a:t>，使得最終的感染比例越小。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進一步解釋是在</a:t>
            </a:r>
            <a:r>
              <a:rPr lang="en-US" altLang="zh-TW" baseline="0" dirty="0" smtClean="0"/>
              <a:t>Power-law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network</a:t>
            </a:r>
            <a:r>
              <a:rPr lang="zh-TW" altLang="en-US" baseline="0" dirty="0" smtClean="0"/>
              <a:t>中，可能存在</a:t>
            </a:r>
            <a:r>
              <a:rPr lang="en-US" altLang="zh-TW" baseline="0" dirty="0" smtClean="0"/>
              <a:t>super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spreader</a:t>
            </a:r>
            <a:r>
              <a:rPr lang="zh-TW" altLang="en-US" baseline="0" dirty="0" smtClean="0"/>
              <a:t>，可以一下子感染很多他的鄰居，可是他的鄰居的鄰居跟</a:t>
            </a:r>
            <a:r>
              <a:rPr lang="en-US" altLang="zh-TW" baseline="0" dirty="0" smtClean="0"/>
              <a:t>super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spreader</a:t>
            </a:r>
            <a:r>
              <a:rPr lang="zh-TW" altLang="en-US" baseline="0" dirty="0" smtClean="0"/>
              <a:t>比起來很少，使得疾病很難傳的很遠</a:t>
            </a:r>
            <a:endParaRPr lang="en-US" altLang="zh-TW" baseline="0" dirty="0" smtClean="0"/>
          </a:p>
          <a:p>
            <a:r>
              <a:rPr lang="zh-TW" altLang="en-US" dirty="0" smtClean="0"/>
              <a:t>反觀</a:t>
            </a:r>
            <a:r>
              <a:rPr lang="en-US" altLang="zh-TW" dirty="0" smtClean="0"/>
              <a:t>ER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，因為是全部隨機連，可能不存在</a:t>
            </a:r>
            <a:r>
              <a:rPr lang="en-US" altLang="zh-TW" dirty="0" smtClean="0"/>
              <a:t>super</a:t>
            </a:r>
            <a:r>
              <a:rPr lang="zh-TW" altLang="en-US" dirty="0" smtClean="0"/>
              <a:t> </a:t>
            </a:r>
            <a:r>
              <a:rPr lang="en-US" altLang="zh-TW" dirty="0" smtClean="0"/>
              <a:t>spreader</a:t>
            </a:r>
            <a:r>
              <a:rPr lang="zh-TW" altLang="en-US" dirty="0" smtClean="0"/>
              <a:t>，在疾病的初期可能傳得很慢，可是因為他的</a:t>
            </a:r>
            <a:r>
              <a:rPr lang="en-US" altLang="zh-TW" dirty="0" smtClean="0"/>
              <a:t>infected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subgraph</a:t>
            </a:r>
            <a:r>
              <a:rPr lang="zh-TW" altLang="en-US" dirty="0" smtClean="0"/>
              <a:t>是</a:t>
            </a:r>
            <a:r>
              <a:rPr lang="en-US" altLang="zh-TW" dirty="0" smtClean="0"/>
              <a:t>tree</a:t>
            </a:r>
            <a:r>
              <a:rPr lang="zh-TW" altLang="en-US" dirty="0" smtClean="0"/>
              <a:t>的形式，只要</a:t>
            </a:r>
            <a:r>
              <a:rPr lang="en-US" altLang="zh-TW" dirty="0" smtClean="0"/>
              <a:t>R0&gt;1</a:t>
            </a:r>
            <a:r>
              <a:rPr lang="zh-TW" altLang="en-US" dirty="0" smtClean="0"/>
              <a:t>就能夠一直傳下去。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8942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6669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baseline="0" dirty="0" smtClean="0"/>
              <a:t>Theorem 1: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R0&lt;1</a:t>
            </a:r>
            <a:r>
              <a:rPr lang="zh-TW" altLang="en-US" baseline="0" dirty="0" smtClean="0"/>
              <a:t> 沒有</a:t>
            </a:r>
            <a:r>
              <a:rPr lang="en-US" altLang="zh-TW" baseline="0" dirty="0" smtClean="0"/>
              <a:t>outbreak , R0&gt;1 </a:t>
            </a:r>
            <a:r>
              <a:rPr lang="zh-TW" altLang="en-US" baseline="0" dirty="0" smtClean="0"/>
              <a:t>有</a:t>
            </a:r>
            <a:r>
              <a:rPr lang="en-US" altLang="zh-TW" baseline="0" dirty="0" smtClean="0"/>
              <a:t>outbreak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(SIR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model)</a:t>
            </a:r>
          </a:p>
          <a:p>
            <a:pPr marL="228600" indent="-228600">
              <a:buAutoNum type="arabicPeriod"/>
            </a:pPr>
            <a:r>
              <a:rPr lang="en-US" altLang="zh-TW" baseline="0" dirty="0" smtClean="0"/>
              <a:t>Corollary 2: Herd immunity</a:t>
            </a:r>
            <a:r>
              <a:rPr lang="zh-TW" altLang="en-US" baseline="0" dirty="0" smtClean="0"/>
              <a:t>讓</a:t>
            </a:r>
            <a:r>
              <a:rPr lang="en-US" altLang="zh-TW" baseline="0" dirty="0" smtClean="0"/>
              <a:t>R0</a:t>
            </a:r>
            <a:r>
              <a:rPr lang="zh-TW" altLang="en-US" baseline="0" dirty="0" smtClean="0"/>
              <a:t>下降</a:t>
            </a:r>
            <a:r>
              <a:rPr lang="en-US" altLang="zh-TW" baseline="0" dirty="0" smtClean="0"/>
              <a:t>h</a:t>
            </a:r>
            <a:r>
              <a:rPr lang="zh-TW" altLang="en-US" baseline="0" dirty="0" smtClean="0"/>
              <a:t>倍</a:t>
            </a:r>
            <a:endParaRPr lang="en-US" altLang="zh-TW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Theorem 3</a:t>
            </a:r>
            <a:r>
              <a:rPr lang="en-US" altLang="zh-TW" baseline="0" dirty="0" smtClean="0"/>
              <a:t> 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R0&lt;1</a:t>
            </a:r>
            <a:r>
              <a:rPr lang="zh-TW" altLang="en-US" baseline="0" dirty="0" smtClean="0"/>
              <a:t> 沒有</a:t>
            </a:r>
            <a:r>
              <a:rPr lang="en-US" altLang="zh-TW" baseline="0" dirty="0" smtClean="0"/>
              <a:t>outbreak , R0&gt;1 </a:t>
            </a:r>
            <a:r>
              <a:rPr lang="zh-TW" altLang="en-US" baseline="0" dirty="0" smtClean="0"/>
              <a:t>有</a:t>
            </a:r>
            <a:r>
              <a:rPr lang="en-US" altLang="zh-TW" baseline="0" dirty="0" smtClean="0"/>
              <a:t>outbreak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(Network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model)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Corollary 4: Social distancing</a:t>
            </a:r>
            <a:r>
              <a:rPr lang="zh-TW" altLang="en-US" baseline="0" dirty="0" smtClean="0"/>
              <a:t>讓</a:t>
            </a:r>
            <a:r>
              <a:rPr lang="en-US" altLang="zh-TW" baseline="0" dirty="0" smtClean="0"/>
              <a:t>R0</a:t>
            </a:r>
            <a:r>
              <a:rPr lang="zh-TW" altLang="en-US" baseline="0" dirty="0" smtClean="0"/>
              <a:t>下降</a:t>
            </a:r>
            <a:r>
              <a:rPr lang="en-US" altLang="zh-TW" baseline="0" dirty="0" smtClean="0"/>
              <a:t>a^2</a:t>
            </a:r>
            <a:r>
              <a:rPr lang="zh-TW" altLang="en-US" baseline="0" dirty="0" smtClean="0"/>
              <a:t>倍</a:t>
            </a:r>
            <a:endParaRPr lang="en-US" altLang="zh-TW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Theorem 5:</a:t>
            </a:r>
            <a:r>
              <a:rPr lang="zh-TW" altLang="en-US" baseline="0" dirty="0" smtClean="0"/>
              <a:t>讓</a:t>
            </a:r>
            <a:r>
              <a:rPr lang="en-US" altLang="zh-TW" baseline="0" dirty="0" smtClean="0"/>
              <a:t>R0</a:t>
            </a:r>
            <a:r>
              <a:rPr lang="zh-TW" altLang="en-US" baseline="0" dirty="0" smtClean="0"/>
              <a:t>下降一個倍率</a:t>
            </a:r>
            <a:r>
              <a:rPr lang="en-US" altLang="zh-TW" baseline="0" dirty="0" smtClean="0"/>
              <a:t>(Cancelling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mass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gathering)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TW" baseline="0" dirty="0" smtClean="0"/>
          </a:p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9466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baseline="0" dirty="0" smtClean="0"/>
              <a:t>Theorem 1: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R0&lt;1</a:t>
            </a:r>
            <a:r>
              <a:rPr lang="zh-TW" altLang="en-US" baseline="0" dirty="0" smtClean="0"/>
              <a:t> 沒有</a:t>
            </a:r>
            <a:r>
              <a:rPr lang="en-US" altLang="zh-TW" baseline="0" dirty="0" smtClean="0"/>
              <a:t>outbreak , R0&gt;1 </a:t>
            </a:r>
            <a:r>
              <a:rPr lang="zh-TW" altLang="en-US" baseline="0" dirty="0" smtClean="0"/>
              <a:t>有</a:t>
            </a:r>
            <a:r>
              <a:rPr lang="en-US" altLang="zh-TW" baseline="0" dirty="0" smtClean="0"/>
              <a:t>outbreak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(SIR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model)</a:t>
            </a:r>
          </a:p>
          <a:p>
            <a:pPr marL="228600" indent="-228600">
              <a:buAutoNum type="arabicPeriod"/>
            </a:pPr>
            <a:r>
              <a:rPr lang="en-US" altLang="zh-TW" baseline="0" dirty="0" smtClean="0"/>
              <a:t>Corollary 2: Herd immunity</a:t>
            </a:r>
            <a:r>
              <a:rPr lang="zh-TW" altLang="en-US" baseline="0" dirty="0" smtClean="0"/>
              <a:t>讓</a:t>
            </a:r>
            <a:r>
              <a:rPr lang="en-US" altLang="zh-TW" baseline="0" dirty="0" smtClean="0"/>
              <a:t>R0</a:t>
            </a:r>
            <a:r>
              <a:rPr lang="zh-TW" altLang="en-US" baseline="0" dirty="0" smtClean="0"/>
              <a:t>下降</a:t>
            </a:r>
            <a:r>
              <a:rPr lang="en-US" altLang="zh-TW" baseline="0" dirty="0" smtClean="0"/>
              <a:t>h</a:t>
            </a:r>
            <a:r>
              <a:rPr lang="zh-TW" altLang="en-US" baseline="0" dirty="0" smtClean="0"/>
              <a:t>倍</a:t>
            </a:r>
            <a:endParaRPr lang="en-US" altLang="zh-TW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Theorem 3</a:t>
            </a:r>
            <a:r>
              <a:rPr lang="en-US" altLang="zh-TW" baseline="0" dirty="0" smtClean="0"/>
              <a:t> 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R0&lt;1</a:t>
            </a:r>
            <a:r>
              <a:rPr lang="zh-TW" altLang="en-US" baseline="0" dirty="0" smtClean="0"/>
              <a:t> 沒有</a:t>
            </a:r>
            <a:r>
              <a:rPr lang="en-US" altLang="zh-TW" baseline="0" dirty="0" smtClean="0"/>
              <a:t>outbreak , R0&gt;1 </a:t>
            </a:r>
            <a:r>
              <a:rPr lang="zh-TW" altLang="en-US" baseline="0" dirty="0" smtClean="0"/>
              <a:t>有</a:t>
            </a:r>
            <a:r>
              <a:rPr lang="en-US" altLang="zh-TW" baseline="0" dirty="0" smtClean="0"/>
              <a:t>outbreak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(Network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model)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Corollary 4: Social distancing</a:t>
            </a:r>
            <a:r>
              <a:rPr lang="zh-TW" altLang="en-US" baseline="0" dirty="0" smtClean="0"/>
              <a:t>讓</a:t>
            </a:r>
            <a:r>
              <a:rPr lang="en-US" altLang="zh-TW" baseline="0" dirty="0" smtClean="0"/>
              <a:t>R0</a:t>
            </a:r>
            <a:r>
              <a:rPr lang="zh-TW" altLang="en-US" baseline="0" dirty="0" smtClean="0"/>
              <a:t>下降</a:t>
            </a:r>
            <a:r>
              <a:rPr lang="en-US" altLang="zh-TW" baseline="0" dirty="0" smtClean="0"/>
              <a:t>a^2</a:t>
            </a:r>
            <a:r>
              <a:rPr lang="zh-TW" altLang="en-US" baseline="0" dirty="0" smtClean="0"/>
              <a:t>倍</a:t>
            </a:r>
            <a:endParaRPr lang="en-US" altLang="zh-TW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Theorem 5:</a:t>
            </a:r>
            <a:r>
              <a:rPr lang="zh-TW" altLang="en-US" baseline="0" dirty="0" smtClean="0"/>
              <a:t>讓</a:t>
            </a:r>
            <a:r>
              <a:rPr lang="en-US" altLang="zh-TW" baseline="0" dirty="0" smtClean="0"/>
              <a:t>R0</a:t>
            </a:r>
            <a:r>
              <a:rPr lang="zh-TW" altLang="en-US" baseline="0" dirty="0" smtClean="0"/>
              <a:t>下降一個倍率</a:t>
            </a:r>
            <a:r>
              <a:rPr lang="en-US" altLang="zh-TW" baseline="0" dirty="0" smtClean="0"/>
              <a:t>(Cancelling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mass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gathering)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51867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10107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96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最後一個問題是，在剛剛那樣子的</a:t>
            </a:r>
            <a:r>
              <a:rPr lang="en-US" altLang="zh-TW" dirty="0" smtClean="0"/>
              <a:t>random network</a:t>
            </a:r>
            <a:r>
              <a:rPr lang="zh-TW" altLang="en-US" dirty="0" smtClean="0"/>
              <a:t>底下，如果</a:t>
            </a:r>
            <a:r>
              <a:rPr lang="en-US" altLang="zh-TW" dirty="0" smtClean="0"/>
              <a:t>COVID-19</a:t>
            </a:r>
            <a:r>
              <a:rPr lang="zh-TW" altLang="en-US" dirty="0" smtClean="0"/>
              <a:t>的疫情無法被控制，那會有多少比例的人受到感染？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0777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70991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48173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F528-DBE5-4DC7-9588-1A9215E7A24C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67279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6942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31115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smtClean="0"/>
              <a:t>Z2</a:t>
            </a:r>
            <a:r>
              <a:rPr lang="zh-TW" altLang="en-US" dirty="0" smtClean="0"/>
              <a:t>從</a:t>
            </a:r>
            <a:r>
              <a:rPr lang="en-US" altLang="zh-TW" dirty="0" smtClean="0"/>
              <a:t>R0</a:t>
            </a:r>
            <a:r>
              <a:rPr lang="zh-TW" altLang="en-US" dirty="0" smtClean="0"/>
              <a:t>式子移項可以看懂， 剩下兩項都非負，所以一定</a:t>
            </a:r>
            <a:r>
              <a:rPr lang="en-US" altLang="zh-TW" dirty="0" smtClean="0"/>
              <a:t>&lt;1</a:t>
            </a:r>
          </a:p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0588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5970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26402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69582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dirty="0" err="1" smtClean="0"/>
              <a:t>Bv</a:t>
            </a:r>
            <a:r>
              <a:rPr lang="en-US" altLang="zh-TW" dirty="0" smtClean="0"/>
              <a:t> =</a:t>
            </a:r>
            <a:r>
              <a:rPr lang="en-US" altLang="zh-TW" baseline="0" dirty="0" smtClean="0"/>
              <a:t> R0v</a:t>
            </a:r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右邊那項把</a:t>
            </a:r>
            <a:r>
              <a:rPr lang="en-US" altLang="zh-TW" baseline="0" dirty="0" smtClean="0"/>
              <a:t>z</a:t>
            </a:r>
            <a:r>
              <a:rPr lang="zh-TW" altLang="en-US" baseline="0" dirty="0" smtClean="0"/>
              <a:t>換成</a:t>
            </a:r>
            <a:r>
              <a:rPr lang="en-US" altLang="zh-TW" baseline="0" dirty="0" smtClean="0"/>
              <a:t>1-v</a:t>
            </a:r>
            <a:r>
              <a:rPr lang="zh-TW" altLang="en-US" baseline="0" dirty="0" smtClean="0"/>
              <a:t>乘開，中間消掉剩下頭尾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998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接著就按照順序來介紹三個系統架構，首先是</a:t>
            </a:r>
            <a:r>
              <a:rPr lang="en-US" altLang="zh-TW" dirty="0" smtClean="0"/>
              <a:t>time-dependent</a:t>
            </a:r>
            <a:r>
              <a:rPr lang="en-US" altLang="zh-TW" baseline="0" dirty="0" smtClean="0"/>
              <a:t> SIR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68723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2056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89304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46545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8758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48445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100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84858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15B5-0933-4E4A-BAC6-0CF3AB566E31}" type="slidenum">
              <a:rPr lang="zh-TW" altLang="en-US" smtClean="0"/>
              <a:t>101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83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4B6492BE-76D1-5149-BF60-A930FD675AF1}"/>
              </a:ext>
            </a:extLst>
          </p:cNvPr>
          <p:cNvGrpSpPr/>
          <p:nvPr/>
        </p:nvGrpSpPr>
        <p:grpSpPr>
          <a:xfrm>
            <a:off x="-3765" y="4952999"/>
            <a:ext cx="9147765" cy="1912087"/>
            <a:chOff x="-3765" y="4952999"/>
            <a:chExt cx="9147765" cy="1912087"/>
          </a:xfrm>
        </p:grpSpPr>
        <p:grpSp>
          <p:nvGrpSpPr>
            <p:cNvPr id="2" name="群組 1"/>
            <p:cNvGrpSpPr/>
            <p:nvPr/>
          </p:nvGrpSpPr>
          <p:grpSpPr>
            <a:xfrm>
              <a:off x="-3765" y="4952999"/>
              <a:ext cx="9147765" cy="1912087"/>
              <a:chOff x="-3765" y="4832896"/>
              <a:chExt cx="9147765" cy="2032191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1687513" y="4832896"/>
                <a:ext cx="7456487" cy="518816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4697" y="0"/>
                  </a:cxn>
                  <a:cxn ang="0">
                    <a:pos x="4697" y="367"/>
                  </a:cxn>
                  <a:cxn ang="0">
                    <a:pos x="0" y="218"/>
                  </a:cxn>
                  <a:cxn ang="0">
                    <a:pos x="4697" y="0"/>
                  </a:cxn>
                </a:cxnLst>
                <a:rect l="0" t="0" r="0" b="0"/>
                <a:pathLst>
                  <a:path w="4697" h="367">
                    <a:moveTo>
                      <a:pt x="4697" y="0"/>
                    </a:moveTo>
                    <a:lnTo>
                      <a:pt x="4697" y="367"/>
                    </a:lnTo>
                    <a:lnTo>
                      <a:pt x="0" y="218"/>
                    </a:lnTo>
                    <a:lnTo>
                      <a:pt x="4697" y="0"/>
                    </a:lnTo>
                    <a:close/>
                  </a:path>
                </a:pathLst>
              </a:custGeom>
              <a:solidFill>
                <a:schemeClr val="accent1">
                  <a:tint val="65000"/>
                  <a:satMod val="11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手繪多邊形 7"/>
              <p:cNvSpPr>
                <a:spLocks/>
              </p:cNvSpPr>
              <p:nvPr/>
            </p:nvSpPr>
            <p:spPr bwMode="auto">
              <a:xfrm>
                <a:off x="35443" y="5135526"/>
                <a:ext cx="9108557" cy="838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0" y="0"/>
                    </a:moveTo>
                    <a:lnTo>
                      <a:pt x="5760" y="0"/>
                    </a:lnTo>
                    <a:lnTo>
                      <a:pt x="5760" y="528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algn="ctr"/>
                <a:endParaRPr kumimoji="0"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手繪多邊形 10"/>
              <p:cNvSpPr>
                <a:spLocks/>
              </p:cNvSpPr>
              <p:nvPr/>
            </p:nvSpPr>
            <p:spPr bwMode="auto">
              <a:xfrm>
                <a:off x="0" y="4883887"/>
                <a:ext cx="9144000" cy="19812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0" y="1248"/>
                  </a:cxn>
                  <a:cxn ang="0">
                    <a:pos x="5760" y="1248"/>
                  </a:cxn>
                  <a:cxn ang="0">
                    <a:pos x="5760" y="528"/>
                  </a:cxn>
                  <a:cxn ang="0">
                    <a:pos x="0" y="0"/>
                  </a:cxn>
                </a:cxnLst>
                <a:rect l="0" t="0" r="0" b="0"/>
                <a:pathLst>
                  <a:path w="5760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5760" y="1248"/>
                    </a:lnTo>
                    <a:lnTo>
                      <a:pt x="5760" y="5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 compatLnSpc="1"/>
              <a:lstStyle/>
              <a:p>
                <a:pPr algn="ctr" eaLnBrk="1" latinLnBrk="0" hangingPunct="1"/>
                <a:endParaRPr kumimoji="0"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-3765" y="4880373"/>
                <a:ext cx="9147765" cy="839943"/>
              </a:xfrm>
              <a:prstGeom prst="line">
                <a:avLst/>
              </a:prstGeom>
              <a:noFill/>
              <a:ln w="12065" cap="flat" cmpd="sng" algn="ctr">
                <a:gradFill>
                  <a:gsLst>
                    <a:gs pos="45000">
                      <a:schemeClr val="accent1">
                        <a:tint val="70000"/>
                        <a:satMod val="110000"/>
                      </a:schemeClr>
                    </a:gs>
                    <a:gs pos="15000">
                      <a:schemeClr val="accent1">
                        <a:shade val="40000"/>
                        <a:satMod val="110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A634BF6B-AE61-E944-956E-A7C389EA8115}"/>
                </a:ext>
              </a:extLst>
            </p:cNvPr>
            <p:cNvSpPr txBox="1"/>
            <p:nvPr/>
          </p:nvSpPr>
          <p:spPr>
            <a:xfrm>
              <a:off x="0" y="5553307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Institute of Communications Engineering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National Tsing Hua University </a:t>
              </a:r>
              <a:endParaRPr lang="en-US" altLang="zh-TW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73061" cy="1829761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 anchor="ctr"/>
          <a:lstStyle>
            <a:lvl1pPr marL="0" marR="64008" indent="0" algn="ctr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F0A08935-E554-47E3-A3F7-3B8D87BFB255}" type="datetime1">
              <a:rPr lang="en-US" altLang="zh-TW" smtClean="0"/>
              <a:pPr/>
              <a:t>7/3/2020</a:t>
            </a:fld>
            <a:endParaRPr lang="en-US" dirty="0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tint val="2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10DA57-B02D-F943-ABB1-999C5333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7897013" y="24830"/>
            <a:ext cx="1246987" cy="1246987"/>
          </a:xfrm>
          <a:prstGeom prst="rect">
            <a:avLst/>
          </a:prstGeom>
        </p:spPr>
      </p:pic>
      <p:sp>
        <p:nvSpPr>
          <p:cNvPr id="14" name="投影片編號版面配置區 17">
            <a:extLst>
              <a:ext uri="{FF2B5EF4-FFF2-40B4-BE49-F238E27FC236}">
                <a16:creationId xmlns:a16="http://schemas.microsoft.com/office/drawing/2014/main" id="{B88B9942-7ACE-1C47-8180-513EDB318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1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>
            <a:lvl1pPr>
              <a:defRPr lang="zh-TW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lang="zh-TW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4880765-9BA3-4441-A899-CFDD860695B8}" type="datetime1">
              <a:rPr lang="en-US" altLang="zh-TW" smtClean="0"/>
              <a:pPr/>
              <a:t>7/3/2020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708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C2D1F-410E-D542-920E-298B20BD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E976BB-60F8-8C48-B56D-264FF2D5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E7EC1C-A736-450E-96EC-50F743A1E02B}" type="datetime1">
              <a:rPr lang="en-US" altLang="zh-TW" smtClean="0"/>
              <a:pPr/>
              <a:t>7/3/2020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0B1BD-2036-9447-97F7-119D8385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A630BA-A8E2-5240-8B7D-043547A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2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57200" y="5939204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59423" y="5924550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0" y="5777132"/>
            <a:ext cx="3402314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3195" y="577713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kumimoji="0" lang="zh-TW" altLang="en-US" dirty="0"/>
              <a:t>按一下以編輯母片文字樣式</a:t>
            </a:r>
          </a:p>
          <a:p>
            <a:pPr lvl="1"/>
            <a:r>
              <a:rPr kumimoji="0" lang="zh-TW" altLang="en-US" dirty="0"/>
              <a:t>第二層</a:t>
            </a:r>
          </a:p>
          <a:p>
            <a:pPr lvl="2"/>
            <a:r>
              <a:rPr kumimoji="0" lang="zh-TW" altLang="en-US" dirty="0"/>
              <a:t>第三層</a:t>
            </a:r>
          </a:p>
          <a:p>
            <a:pPr lvl="3"/>
            <a:r>
              <a:rPr kumimoji="0" lang="zh-TW" altLang="en-US" dirty="0"/>
              <a:t>第四層</a:t>
            </a:r>
          </a:p>
          <a:p>
            <a:pPr lvl="4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E7EC1C-A736-450E-96EC-50F743A1E02B}" type="datetime1">
              <a:rPr lang="en-US" altLang="zh-TW" smtClean="0"/>
              <a:t>7/3/2020</a:t>
            </a:fld>
            <a:endParaRPr 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-13565" y="6497549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>
                <a:solidFill>
                  <a:schemeClr val="bg1"/>
                </a:solidFill>
              </a:defRPr>
            </a:lvl1pPr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2" y="6318000"/>
            <a:ext cx="4769999" cy="54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067E09-866D-F94A-BCC9-3A703BB10A6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7897013" y="-23482"/>
            <a:ext cx="1246987" cy="12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effectLst/>
          <a:latin typeface="Times New Roman" panose="020206030504050203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zh-TW" altLang="en-US" sz="2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lang="zh-TW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zh-TW" altLang="en-US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zh-TW" altLang="en-US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altLang="en-US" sz="16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4.pn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notesSlide" Target="../notesSlides/notesSlide95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tags" Target="../tags/tag269.xml"/><Relationship Id="rId7" Type="http://schemas.openxmlformats.org/officeDocument/2006/relationships/image" Target="../media/image252.png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notesSlide" Target="../notesSlides/notesSlide96.xml"/><Relationship Id="rId11" Type="http://schemas.openxmlformats.org/officeDocument/2006/relationships/image" Target="../media/image25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5.png"/><Relationship Id="rId4" Type="http://schemas.openxmlformats.org/officeDocument/2006/relationships/tags" Target="../tags/tag270.xml"/><Relationship Id="rId9" Type="http://schemas.openxmlformats.org/officeDocument/2006/relationships/image" Target="../media/image2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11.xml"/><Relationship Id="rId18" Type="http://schemas.openxmlformats.org/officeDocument/2006/relationships/image" Target="../media/image13.png"/><Relationship Id="rId3" Type="http://schemas.openxmlformats.org/officeDocument/2006/relationships/tags" Target="../tags/tag8.xml"/><Relationship Id="rId21" Type="http://schemas.openxmlformats.org/officeDocument/2006/relationships/image" Target="../media/image16.png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tags" Target="../tags/tag15.xml"/><Relationship Id="rId19" Type="http://schemas.openxmlformats.org/officeDocument/2006/relationships/image" Target="../media/image14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9.xml"/><Relationship Id="rId7" Type="http://schemas.openxmlformats.org/officeDocument/2006/relationships/image" Target="../media/image1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20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3.xml"/><Relationship Id="rId7" Type="http://schemas.openxmlformats.org/officeDocument/2006/relationships/image" Target="../media/image2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28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6.png"/><Relationship Id="rId5" Type="http://schemas.openxmlformats.org/officeDocument/2006/relationships/tags" Target="../tags/tag28.xml"/><Relationship Id="rId10" Type="http://schemas.openxmlformats.org/officeDocument/2006/relationships/image" Target="../media/image25.png"/><Relationship Id="rId4" Type="http://schemas.openxmlformats.org/officeDocument/2006/relationships/tags" Target="../tags/tag27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tags" Target="../tags/tag32.xml"/><Relationship Id="rId21" Type="http://schemas.openxmlformats.org/officeDocument/2006/relationships/image" Target="../media/image34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tags" Target="../tags/tag31.xml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7.png"/><Relationship Id="rId5" Type="http://schemas.openxmlformats.org/officeDocument/2006/relationships/tags" Target="../tags/tag34.xml"/><Relationship Id="rId15" Type="http://schemas.openxmlformats.org/officeDocument/2006/relationships/image" Target="../media/image27.png"/><Relationship Id="rId23" Type="http://schemas.openxmlformats.org/officeDocument/2006/relationships/image" Target="../media/image36.png"/><Relationship Id="rId10" Type="http://schemas.openxmlformats.org/officeDocument/2006/relationships/tags" Target="../tags/tag39.xml"/><Relationship Id="rId19" Type="http://schemas.openxmlformats.org/officeDocument/2006/relationships/image" Target="../media/image32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notesSlide" Target="../notesSlides/notesSlide15.xml"/><Relationship Id="rId2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4.xml"/><Relationship Id="rId7" Type="http://schemas.openxmlformats.org/officeDocument/2006/relationships/image" Target="../media/image4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4" Type="http://schemas.openxmlformats.org/officeDocument/2006/relationships/tags" Target="../tags/tag45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48.xml"/><Relationship Id="rId7" Type="http://schemas.openxmlformats.org/officeDocument/2006/relationships/image" Target="../media/image24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png"/><Relationship Id="rId4" Type="http://schemas.openxmlformats.org/officeDocument/2006/relationships/tags" Target="../tags/tag49.xml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51.png"/><Relationship Id="rId3" Type="http://schemas.openxmlformats.org/officeDocument/2006/relationships/tags" Target="../tags/tag52.xml"/><Relationship Id="rId21" Type="http://schemas.openxmlformats.org/officeDocument/2006/relationships/image" Target="../media/image50.png"/><Relationship Id="rId34" Type="http://schemas.openxmlformats.org/officeDocument/2006/relationships/image" Target="../media/image57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49.png"/><Relationship Id="rId33" Type="http://schemas.openxmlformats.org/officeDocument/2006/relationships/image" Target="../media/image28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54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48.png"/><Relationship Id="rId32" Type="http://schemas.openxmlformats.org/officeDocument/2006/relationships/image" Target="../media/image27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47.png"/><Relationship Id="rId28" Type="http://schemas.openxmlformats.org/officeDocument/2006/relationships/image" Target="../media/image53.png"/><Relationship Id="rId10" Type="http://schemas.openxmlformats.org/officeDocument/2006/relationships/tags" Target="../tags/tag5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6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46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58.png"/><Relationship Id="rId8" Type="http://schemas.openxmlformats.org/officeDocument/2006/relationships/tags" Target="../tags/tag5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59.png"/><Relationship Id="rId3" Type="http://schemas.openxmlformats.org/officeDocument/2006/relationships/tags" Target="../tags/tag70.xml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26.png"/><Relationship Id="rId2" Type="http://schemas.openxmlformats.org/officeDocument/2006/relationships/tags" Target="../tags/tag69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tags" Target="../tags/tag68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60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tags" Target="../tags/tag71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tags" Target="../tags/tag74.xml"/><Relationship Id="rId21" Type="http://schemas.openxmlformats.org/officeDocument/2006/relationships/image" Target="../media/image61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tags" Target="../tags/tag73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tags" Target="../tags/tag72.xml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87.png"/><Relationship Id="rId24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1.png"/><Relationship Id="rId23" Type="http://schemas.openxmlformats.org/officeDocument/2006/relationships/image" Target="../media/image8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tags" Target="../tags/tag75.xml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5" Type="http://schemas.openxmlformats.org/officeDocument/2006/relationships/tags" Target="../tags/tag80.xml"/><Relationship Id="rId10" Type="http://schemas.openxmlformats.org/officeDocument/2006/relationships/image" Target="../media/image99.png"/><Relationship Id="rId4" Type="http://schemas.openxmlformats.org/officeDocument/2006/relationships/tags" Target="../tags/tag79.xml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83.xml"/><Relationship Id="rId7" Type="http://schemas.openxmlformats.org/officeDocument/2006/relationships/image" Target="../media/image105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2.png"/><Relationship Id="rId4" Type="http://schemas.openxmlformats.org/officeDocument/2006/relationships/tags" Target="../tags/tag84.xml"/><Relationship Id="rId9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tags" Target="../tags/tag87.xml"/><Relationship Id="rId7" Type="http://schemas.openxmlformats.org/officeDocument/2006/relationships/image" Target="../media/image104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03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111.png"/><Relationship Id="rId18" Type="http://schemas.openxmlformats.org/officeDocument/2006/relationships/image" Target="../media/image112.png"/><Relationship Id="rId3" Type="http://schemas.openxmlformats.org/officeDocument/2006/relationships/tags" Target="../tags/tag90.xml"/><Relationship Id="rId21" Type="http://schemas.openxmlformats.org/officeDocument/2006/relationships/image" Target="../media/image21.png"/><Relationship Id="rId7" Type="http://schemas.openxmlformats.org/officeDocument/2006/relationships/tags" Target="../tags/tag94.xml"/><Relationship Id="rId12" Type="http://schemas.openxmlformats.org/officeDocument/2006/relationships/notesSlide" Target="../notesSlides/notesSlide24.xml"/><Relationship Id="rId17" Type="http://schemas.openxmlformats.org/officeDocument/2006/relationships/image" Target="../media/image110.png"/><Relationship Id="rId2" Type="http://schemas.openxmlformats.org/officeDocument/2006/relationships/tags" Target="../tags/tag89.xml"/><Relationship Id="rId16" Type="http://schemas.openxmlformats.org/officeDocument/2006/relationships/image" Target="../media/image109.png"/><Relationship Id="rId20" Type="http://schemas.openxmlformats.org/officeDocument/2006/relationships/image" Target="../media/image20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15" Type="http://schemas.openxmlformats.org/officeDocument/2006/relationships/image" Target="../media/image108.png"/><Relationship Id="rId23" Type="http://schemas.openxmlformats.org/officeDocument/2006/relationships/image" Target="../media/image10.png"/><Relationship Id="rId10" Type="http://schemas.openxmlformats.org/officeDocument/2006/relationships/tags" Target="../tags/tag97.xml"/><Relationship Id="rId19" Type="http://schemas.openxmlformats.org/officeDocument/2006/relationships/image" Target="../media/image113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107.png"/><Relationship Id="rId2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100.xml"/><Relationship Id="rId7" Type="http://schemas.openxmlformats.org/officeDocument/2006/relationships/image" Target="../media/image114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7.png"/><Relationship Id="rId4" Type="http://schemas.openxmlformats.org/officeDocument/2006/relationships/tags" Target="../tags/tag101.xml"/><Relationship Id="rId9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0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tags" Target="../tags/tag106.xml"/><Relationship Id="rId7" Type="http://schemas.openxmlformats.org/officeDocument/2006/relationships/image" Target="../media/image120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126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image" Target="../media/image103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7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125.png"/><Relationship Id="rId5" Type="http://schemas.openxmlformats.org/officeDocument/2006/relationships/tags" Target="../tags/tag111.xml"/><Relationship Id="rId10" Type="http://schemas.openxmlformats.org/officeDocument/2006/relationships/image" Target="../media/image124.png"/><Relationship Id="rId4" Type="http://schemas.openxmlformats.org/officeDocument/2006/relationships/tags" Target="../tags/tag110.xml"/><Relationship Id="rId9" Type="http://schemas.openxmlformats.org/officeDocument/2006/relationships/image" Target="../media/image97.png"/><Relationship Id="rId1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9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28.png"/><Relationship Id="rId5" Type="http://schemas.openxmlformats.org/officeDocument/2006/relationships/image" Target="../media/image124.png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30.png"/><Relationship Id="rId5" Type="http://schemas.openxmlformats.org/officeDocument/2006/relationships/image" Target="../media/image134.png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1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117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116.png"/><Relationship Id="rId5" Type="http://schemas.openxmlformats.org/officeDocument/2006/relationships/tags" Target="../tags/tag121.xml"/><Relationship Id="rId15" Type="http://schemas.openxmlformats.org/officeDocument/2006/relationships/image" Target="../media/image133.png"/><Relationship Id="rId10" Type="http://schemas.openxmlformats.org/officeDocument/2006/relationships/image" Target="../media/image115.png"/><Relationship Id="rId4" Type="http://schemas.openxmlformats.org/officeDocument/2006/relationships/tags" Target="../tags/tag120.xml"/><Relationship Id="rId9" Type="http://schemas.openxmlformats.org/officeDocument/2006/relationships/notesSlide" Target="../notesSlides/notesSlide32.xml"/><Relationship Id="rId14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Relationship Id="rId6" Type="http://schemas.openxmlformats.org/officeDocument/2006/relationships/image" Target="../media/image136.png"/><Relationship Id="rId5" Type="http://schemas.openxmlformats.org/officeDocument/2006/relationships/image" Target="../media/image124.png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tags" Target="../tags/tag127.xml"/><Relationship Id="rId7" Type="http://schemas.openxmlformats.org/officeDocument/2006/relationships/image" Target="../media/image137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notesSlide" Target="../notesSlides/notesSlide35.xml"/><Relationship Id="rId11" Type="http://schemas.openxmlformats.org/officeDocument/2006/relationships/image" Target="../media/image10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3.png"/><Relationship Id="rId4" Type="http://schemas.openxmlformats.org/officeDocument/2006/relationships/tags" Target="../tags/tag128.xml"/><Relationship Id="rId9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Relationship Id="rId5" Type="http://schemas.openxmlformats.org/officeDocument/2006/relationships/image" Target="../media/image140.png"/><Relationship Id="rId4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4" Type="http://schemas.openxmlformats.org/officeDocument/2006/relationships/image" Target="../media/image1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133.xml"/><Relationship Id="rId7" Type="http://schemas.openxmlformats.org/officeDocument/2006/relationships/image" Target="../media/image143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7.png"/><Relationship Id="rId4" Type="http://schemas.openxmlformats.org/officeDocument/2006/relationships/tags" Target="../tags/tag134.xml"/><Relationship Id="rId9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13" Type="http://schemas.openxmlformats.org/officeDocument/2006/relationships/image" Target="../media/image150.png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4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143.png"/><Relationship Id="rId5" Type="http://schemas.openxmlformats.org/officeDocument/2006/relationships/tags" Target="../tags/tag139.xml"/><Relationship Id="rId10" Type="http://schemas.openxmlformats.org/officeDocument/2006/relationships/image" Target="../media/image149.png"/><Relationship Id="rId4" Type="http://schemas.openxmlformats.org/officeDocument/2006/relationships/tags" Target="../tags/tag138.xml"/><Relationship Id="rId9" Type="http://schemas.openxmlformats.org/officeDocument/2006/relationships/image" Target="../media/image148.png"/><Relationship Id="rId14" Type="http://schemas.openxmlformats.org/officeDocument/2006/relationships/image" Target="../media/image1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153.png"/><Relationship Id="rId18" Type="http://schemas.openxmlformats.org/officeDocument/2006/relationships/image" Target="../media/image156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152.png"/><Relationship Id="rId17" Type="http://schemas.openxmlformats.org/officeDocument/2006/relationships/image" Target="../media/image155.png"/><Relationship Id="rId2" Type="http://schemas.openxmlformats.org/officeDocument/2006/relationships/tags" Target="../tags/tag142.xml"/><Relationship Id="rId16" Type="http://schemas.openxmlformats.org/officeDocument/2006/relationships/image" Target="../media/image147.png"/><Relationship Id="rId20" Type="http://schemas.openxmlformats.org/officeDocument/2006/relationships/image" Target="../media/image158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notesSlide" Target="../notesSlides/notesSlide41.xml"/><Relationship Id="rId5" Type="http://schemas.openxmlformats.org/officeDocument/2006/relationships/tags" Target="../tags/tag145.xml"/><Relationship Id="rId15" Type="http://schemas.openxmlformats.org/officeDocument/2006/relationships/image" Target="../media/image14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57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15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tags" Target="../tags/tag152.xml"/><Relationship Id="rId7" Type="http://schemas.openxmlformats.org/officeDocument/2006/relationships/image" Target="../media/image159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27.pn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155.xml"/><Relationship Id="rId7" Type="http://schemas.openxmlformats.org/officeDocument/2006/relationships/image" Target="../media/image162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161.png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5.png"/><Relationship Id="rId3" Type="http://schemas.openxmlformats.org/officeDocument/2006/relationships/tags" Target="../tags/tag158.xml"/><Relationship Id="rId7" Type="http://schemas.openxmlformats.org/officeDocument/2006/relationships/image" Target="../media/image161.png"/><Relationship Id="rId12" Type="http://schemas.openxmlformats.org/officeDocument/2006/relationships/image" Target="../media/image164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44.xml"/><Relationship Id="rId11" Type="http://schemas.openxmlformats.org/officeDocument/2006/relationships/image" Target="../media/image16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9.png"/><Relationship Id="rId4" Type="http://schemas.openxmlformats.org/officeDocument/2006/relationships/tags" Target="../tags/tag159.xml"/><Relationship Id="rId9" Type="http://schemas.openxmlformats.org/officeDocument/2006/relationships/image" Target="../media/image1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1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50.png"/><Relationship Id="rId5" Type="http://schemas.openxmlformats.org/officeDocument/2006/relationships/image" Target="../media/image163.png"/><Relationship Id="rId4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7.xml"/><Relationship Id="rId13" Type="http://schemas.openxmlformats.org/officeDocument/2006/relationships/image" Target="../media/image166.png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4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143.png"/><Relationship Id="rId5" Type="http://schemas.openxmlformats.org/officeDocument/2006/relationships/tags" Target="../tags/tag166.xml"/><Relationship Id="rId10" Type="http://schemas.openxmlformats.org/officeDocument/2006/relationships/image" Target="../media/image147.png"/><Relationship Id="rId4" Type="http://schemas.openxmlformats.org/officeDocument/2006/relationships/tags" Target="../tags/tag165.xml"/><Relationship Id="rId9" Type="http://schemas.openxmlformats.org/officeDocument/2006/relationships/image" Target="../media/image146.png"/><Relationship Id="rId14" Type="http://schemas.openxmlformats.org/officeDocument/2006/relationships/image" Target="../media/image16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tags" Target="../tags/tag170.xml"/><Relationship Id="rId7" Type="http://schemas.openxmlformats.org/officeDocument/2006/relationships/image" Target="../media/image139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48.xml"/><Relationship Id="rId11" Type="http://schemas.openxmlformats.org/officeDocument/2006/relationships/image" Target="../media/image17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9.png"/><Relationship Id="rId4" Type="http://schemas.openxmlformats.org/officeDocument/2006/relationships/tags" Target="../tags/tag171.xml"/><Relationship Id="rId9" Type="http://schemas.openxmlformats.org/officeDocument/2006/relationships/image" Target="../media/image1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image" Target="../media/image172.png"/><Relationship Id="rId4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176.xml"/><Relationship Id="rId7" Type="http://schemas.openxmlformats.org/officeDocument/2006/relationships/image" Target="../media/image143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4.png"/><Relationship Id="rId4" Type="http://schemas.openxmlformats.org/officeDocument/2006/relationships/tags" Target="../tags/tag177.xml"/><Relationship Id="rId9" Type="http://schemas.openxmlformats.org/officeDocument/2006/relationships/image" Target="../media/image1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79.png"/><Relationship Id="rId3" Type="http://schemas.openxmlformats.org/officeDocument/2006/relationships/tags" Target="../tags/tag182.xml"/><Relationship Id="rId7" Type="http://schemas.openxmlformats.org/officeDocument/2006/relationships/notesSlide" Target="../notesSlides/notesSlide53.xml"/><Relationship Id="rId12" Type="http://schemas.openxmlformats.org/officeDocument/2006/relationships/image" Target="../media/image178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9.png"/><Relationship Id="rId5" Type="http://schemas.openxmlformats.org/officeDocument/2006/relationships/tags" Target="../tags/tag184.xml"/><Relationship Id="rId10" Type="http://schemas.openxmlformats.org/officeDocument/2006/relationships/image" Target="../media/image138.png"/><Relationship Id="rId4" Type="http://schemas.openxmlformats.org/officeDocument/2006/relationships/tags" Target="../tags/tag183.xml"/><Relationship Id="rId9" Type="http://schemas.openxmlformats.org/officeDocument/2006/relationships/image" Target="../media/image16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tags" Target="../tags/tag187.xml"/><Relationship Id="rId7" Type="http://schemas.openxmlformats.org/officeDocument/2006/relationships/notesSlide" Target="../notesSlides/notesSlide54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2.png"/><Relationship Id="rId5" Type="http://schemas.openxmlformats.org/officeDocument/2006/relationships/tags" Target="../tags/tag189.xml"/><Relationship Id="rId10" Type="http://schemas.openxmlformats.org/officeDocument/2006/relationships/image" Target="../media/image181.png"/><Relationship Id="rId4" Type="http://schemas.openxmlformats.org/officeDocument/2006/relationships/tags" Target="../tags/tag188.xml"/><Relationship Id="rId9" Type="http://schemas.openxmlformats.org/officeDocument/2006/relationships/image" Target="../media/image18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tags" Target="../tags/tag192.xml"/><Relationship Id="rId7" Type="http://schemas.openxmlformats.org/officeDocument/2006/relationships/image" Target="../media/image183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Relationship Id="rId9" Type="http://schemas.openxmlformats.org/officeDocument/2006/relationships/image" Target="../media/image18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6.xml"/><Relationship Id="rId13" Type="http://schemas.openxmlformats.org/officeDocument/2006/relationships/image" Target="../media/image189.png"/><Relationship Id="rId3" Type="http://schemas.openxmlformats.org/officeDocument/2006/relationships/tags" Target="../tags/tag19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8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140.png"/><Relationship Id="rId5" Type="http://schemas.openxmlformats.org/officeDocument/2006/relationships/tags" Target="../tags/tag198.xml"/><Relationship Id="rId10" Type="http://schemas.openxmlformats.org/officeDocument/2006/relationships/image" Target="../media/image187.png"/><Relationship Id="rId4" Type="http://schemas.openxmlformats.org/officeDocument/2006/relationships/tags" Target="../tags/tag197.xml"/><Relationship Id="rId9" Type="http://schemas.openxmlformats.org/officeDocument/2006/relationships/image" Target="../media/image186.png"/><Relationship Id="rId14" Type="http://schemas.openxmlformats.org/officeDocument/2006/relationships/image" Target="../media/image18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7.xml"/><Relationship Id="rId13" Type="http://schemas.openxmlformats.org/officeDocument/2006/relationships/image" Target="../media/image192.pn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1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185.png"/><Relationship Id="rId5" Type="http://schemas.openxmlformats.org/officeDocument/2006/relationships/tags" Target="../tags/tag204.xml"/><Relationship Id="rId10" Type="http://schemas.openxmlformats.org/officeDocument/2006/relationships/image" Target="../media/image180.png"/><Relationship Id="rId4" Type="http://schemas.openxmlformats.org/officeDocument/2006/relationships/tags" Target="../tags/tag203.xml"/><Relationship Id="rId9" Type="http://schemas.openxmlformats.org/officeDocument/2006/relationships/image" Target="../media/image190.png"/><Relationship Id="rId14" Type="http://schemas.openxmlformats.org/officeDocument/2006/relationships/image" Target="../media/image19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25.png"/><Relationship Id="rId5" Type="http://schemas.openxmlformats.org/officeDocument/2006/relationships/image" Target="../media/image202.png"/><Relationship Id="rId4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.xml"/><Relationship Id="rId6" Type="http://schemas.openxmlformats.org/officeDocument/2006/relationships/image" Target="../media/image124.png"/><Relationship Id="rId5" Type="http://schemas.openxmlformats.org/officeDocument/2006/relationships/image" Target="../media/image129.png"/><Relationship Id="rId4" Type="http://schemas.openxmlformats.org/officeDocument/2006/relationships/image" Target="../media/image20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Relationship Id="rId6" Type="http://schemas.openxmlformats.org/officeDocument/2006/relationships/image" Target="../media/image124.png"/><Relationship Id="rId5" Type="http://schemas.openxmlformats.org/officeDocument/2006/relationships/image" Target="../media/image129.png"/><Relationship Id="rId4" Type="http://schemas.openxmlformats.org/officeDocument/2006/relationships/image" Target="../media/image20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0.xml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3.xml"/><Relationship Id="rId4" Type="http://schemas.openxmlformats.org/officeDocument/2006/relationships/image" Target="../media/image21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4.png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103.png"/><Relationship Id="rId17" Type="http://schemas.openxmlformats.org/officeDocument/2006/relationships/image" Target="../media/image213.png"/><Relationship Id="rId2" Type="http://schemas.openxmlformats.org/officeDocument/2006/relationships/tags" Target="../tags/tag215.xml"/><Relationship Id="rId16" Type="http://schemas.openxmlformats.org/officeDocument/2006/relationships/image" Target="../media/image210.pn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211.png"/><Relationship Id="rId5" Type="http://schemas.openxmlformats.org/officeDocument/2006/relationships/tags" Target="../tags/tag218.xml"/><Relationship Id="rId15" Type="http://schemas.openxmlformats.org/officeDocument/2006/relationships/image" Target="../media/image212.png"/><Relationship Id="rId10" Type="http://schemas.openxmlformats.org/officeDocument/2006/relationships/image" Target="../media/image1970.png"/><Relationship Id="rId4" Type="http://schemas.openxmlformats.org/officeDocument/2006/relationships/tags" Target="../tags/tag217.xml"/><Relationship Id="rId9" Type="http://schemas.openxmlformats.org/officeDocument/2006/relationships/notesSlide" Target="../notesSlides/notesSlide77.xml"/><Relationship Id="rId14" Type="http://schemas.openxmlformats.org/officeDocument/2006/relationships/image" Target="../media/image20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8.xml"/><Relationship Id="rId13" Type="http://schemas.openxmlformats.org/officeDocument/2006/relationships/image" Target="../media/image103.png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6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215.png"/><Relationship Id="rId5" Type="http://schemas.openxmlformats.org/officeDocument/2006/relationships/tags" Target="../tags/tag225.xml"/><Relationship Id="rId10" Type="http://schemas.openxmlformats.org/officeDocument/2006/relationships/image" Target="../media/image214.png"/><Relationship Id="rId4" Type="http://schemas.openxmlformats.org/officeDocument/2006/relationships/tags" Target="../tags/tag224.xml"/><Relationship Id="rId9" Type="http://schemas.openxmlformats.org/officeDocument/2006/relationships/image" Target="../media/image211.png"/><Relationship Id="rId14" Type="http://schemas.openxmlformats.org/officeDocument/2006/relationships/image" Target="../media/image10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tags" Target="../tags/tag229.xml"/><Relationship Id="rId7" Type="http://schemas.openxmlformats.org/officeDocument/2006/relationships/image" Target="../media/image211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image" Target="../media/image2020.png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9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0.xml"/><Relationship Id="rId13" Type="http://schemas.openxmlformats.org/officeDocument/2006/relationships/image" Target="../media/image210.png"/><Relationship Id="rId3" Type="http://schemas.openxmlformats.org/officeDocument/2006/relationships/tags" Target="../tags/tag23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4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103.png"/><Relationship Id="rId5" Type="http://schemas.openxmlformats.org/officeDocument/2006/relationships/tags" Target="../tags/tag234.xml"/><Relationship Id="rId15" Type="http://schemas.openxmlformats.org/officeDocument/2006/relationships/image" Target="../media/image172.png"/><Relationship Id="rId10" Type="http://schemas.openxmlformats.org/officeDocument/2006/relationships/image" Target="../media/image211.png"/><Relationship Id="rId4" Type="http://schemas.openxmlformats.org/officeDocument/2006/relationships/tags" Target="../tags/tag233.xml"/><Relationship Id="rId9" Type="http://schemas.openxmlformats.org/officeDocument/2006/relationships/image" Target="../media/image2030.png"/><Relationship Id="rId14" Type="http://schemas.openxmlformats.org/officeDocument/2006/relationships/image" Target="../media/image21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6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2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notesSlide" Target="../notesSlides/notesSlide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4.pn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124.png"/><Relationship Id="rId5" Type="http://schemas.openxmlformats.org/officeDocument/2006/relationships/image" Target="../media/image223.png"/><Relationship Id="rId4" Type="http://schemas.openxmlformats.org/officeDocument/2006/relationships/notesSlide" Target="../notesSlides/notesSlide8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tags" Target="../tags/tag243.xml"/><Relationship Id="rId7" Type="http://schemas.openxmlformats.org/officeDocument/2006/relationships/image" Target="../media/image230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notesSlide" Target="../notesSlides/notesSlide89.xml"/><Relationship Id="rId11" Type="http://schemas.openxmlformats.org/officeDocument/2006/relationships/image" Target="../media/image23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3.png"/><Relationship Id="rId4" Type="http://schemas.openxmlformats.org/officeDocument/2006/relationships/tags" Target="../tags/tag244.xml"/><Relationship Id="rId9" Type="http://schemas.openxmlformats.org/officeDocument/2006/relationships/image" Target="../media/image23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0.xml"/><Relationship Id="rId13" Type="http://schemas.openxmlformats.org/officeDocument/2006/relationships/image" Target="../media/image239.png"/><Relationship Id="rId3" Type="http://schemas.openxmlformats.org/officeDocument/2006/relationships/tags" Target="../tags/tag2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8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237.png"/><Relationship Id="rId5" Type="http://schemas.openxmlformats.org/officeDocument/2006/relationships/tags" Target="../tags/tag249.xml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4" Type="http://schemas.openxmlformats.org/officeDocument/2006/relationships/tags" Target="../tags/tag248.xml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2.xml"/><Relationship Id="rId13" Type="http://schemas.openxmlformats.org/officeDocument/2006/relationships/image" Target="../media/image231.png"/><Relationship Id="rId3" Type="http://schemas.openxmlformats.org/officeDocument/2006/relationships/tags" Target="../tags/tag2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2.png"/><Relationship Id="rId2" Type="http://schemas.openxmlformats.org/officeDocument/2006/relationships/tags" Target="../tags/tag252.xml"/><Relationship Id="rId16" Type="http://schemas.openxmlformats.org/officeDocument/2006/relationships/image" Target="../media/image234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image" Target="../media/image161.png"/><Relationship Id="rId5" Type="http://schemas.openxmlformats.org/officeDocument/2006/relationships/tags" Target="../tags/tag255.xml"/><Relationship Id="rId15" Type="http://schemas.openxmlformats.org/officeDocument/2006/relationships/image" Target="../media/image233.png"/><Relationship Id="rId10" Type="http://schemas.openxmlformats.org/officeDocument/2006/relationships/image" Target="../media/image244.png"/><Relationship Id="rId4" Type="http://schemas.openxmlformats.org/officeDocument/2006/relationships/tags" Target="../tags/tag254.xml"/><Relationship Id="rId9" Type="http://schemas.openxmlformats.org/officeDocument/2006/relationships/image" Target="../media/image243.png"/><Relationship Id="rId14" Type="http://schemas.openxmlformats.org/officeDocument/2006/relationships/image" Target="../media/image23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tags" Target="../tags/tag259.xml"/><Relationship Id="rId7" Type="http://schemas.openxmlformats.org/officeDocument/2006/relationships/notesSlide" Target="../notesSlides/notesSlide93.xml"/><Relationship Id="rId12" Type="http://schemas.openxmlformats.org/officeDocument/2006/relationships/image" Target="../media/image247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4.png"/><Relationship Id="rId5" Type="http://schemas.openxmlformats.org/officeDocument/2006/relationships/tags" Target="../tags/tag261.xml"/><Relationship Id="rId10" Type="http://schemas.openxmlformats.org/officeDocument/2006/relationships/image" Target="../media/image246.png"/><Relationship Id="rId4" Type="http://schemas.openxmlformats.org/officeDocument/2006/relationships/tags" Target="../tags/tag260.xml"/><Relationship Id="rId9" Type="http://schemas.openxmlformats.org/officeDocument/2006/relationships/image" Target="../media/image182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tags" Target="../tags/tag264.xml"/><Relationship Id="rId7" Type="http://schemas.openxmlformats.org/officeDocument/2006/relationships/image" Target="../media/image249.png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248.png"/><Relationship Id="rId5" Type="http://schemas.openxmlformats.org/officeDocument/2006/relationships/notesSlide" Target="../notesSlides/notesSlide9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9568" y="787300"/>
            <a:ext cx="8104859" cy="2174109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A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Time-dependent SIR model </a:t>
            </a:r>
            <a:br>
              <a:rPr lang="en-US" altLang="zh-TW" sz="3600" dirty="0" smtClean="0"/>
            </a:br>
            <a:r>
              <a:rPr lang="en-US" altLang="zh-TW" sz="3600" dirty="0" smtClean="0"/>
              <a:t>for COVID-19</a:t>
            </a:r>
            <a:br>
              <a:rPr lang="en-US" altLang="zh-TW" sz="3600" dirty="0" smtClean="0"/>
            </a:br>
            <a:r>
              <a:rPr lang="en-US" altLang="zh-TW" sz="3600" dirty="0" smtClean="0"/>
              <a:t> with Undetectable Infected Persons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68864" y="2854412"/>
            <a:ext cx="6576967" cy="1888544"/>
          </a:xfrm>
        </p:spPr>
        <p:txBody>
          <a:bodyPr>
            <a:normAutofit/>
          </a:bodyPr>
          <a:lstStyle/>
          <a:p>
            <a:r>
              <a:rPr lang="en-US" altLang="zh-TW" b="1" dirty="0"/>
              <a:t>Advisor:</a:t>
            </a:r>
            <a:r>
              <a:rPr lang="en-US" altLang="zh-TW" dirty="0"/>
              <a:t> Prof. Cheng-Shang Chang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Presented by Yi-Cheng Chen, Jul. 3, 2020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/>
              <a:t>One of </a:t>
            </a:r>
            <a:r>
              <a:rPr lang="en-US" altLang="zh-TW" dirty="0" smtClean="0"/>
              <a:t>epidemic model</a:t>
            </a:r>
            <a:r>
              <a:rPr lang="en-US" altLang="zh-TW" dirty="0"/>
              <a:t>, known as the susceptible-infected-recovered (SIR) </a:t>
            </a:r>
            <a:r>
              <a:rPr lang="en-US" altLang="zh-TW" dirty="0" smtClean="0"/>
              <a:t>model </a:t>
            </a:r>
            <a:r>
              <a:rPr lang="en-US" altLang="zh-TW" dirty="0"/>
              <a:t>includes three states: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Susceptible-infected-recovered (SIR) Model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305462" y="3737576"/>
            <a:ext cx="2409568" cy="1087394"/>
          </a:xfrm>
          <a:prstGeom prst="roundRect">
            <a:avLst/>
          </a:prstGeom>
          <a:solidFill>
            <a:srgbClr val="FFA4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Infected</a:t>
            </a: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98522" y="3732992"/>
            <a:ext cx="2409568" cy="10873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Susceptible</a:t>
            </a: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212402" y="3732992"/>
            <a:ext cx="2409568" cy="1087394"/>
          </a:xfrm>
          <a:prstGeom prst="roundRect">
            <a:avLst/>
          </a:prstGeom>
          <a:solidFill>
            <a:srgbClr val="40CF4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Recovered</a:t>
            </a: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圖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95" y="3407089"/>
            <a:ext cx="584381" cy="33082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54" y="3400167"/>
            <a:ext cx="548724" cy="330820"/>
          </a:xfrm>
          <a:prstGeom prst="rect">
            <a:avLst/>
          </a:prstGeom>
        </p:spPr>
      </p:pic>
      <p:grpSp>
        <p:nvGrpSpPr>
          <p:cNvPr id="37" name="群組 36"/>
          <p:cNvGrpSpPr/>
          <p:nvPr/>
        </p:nvGrpSpPr>
        <p:grpSpPr>
          <a:xfrm>
            <a:off x="1184266" y="2837129"/>
            <a:ext cx="3032134" cy="889418"/>
            <a:chOff x="1184266" y="2837129"/>
            <a:chExt cx="3032134" cy="889418"/>
          </a:xfrm>
        </p:grpSpPr>
        <p:sp>
          <p:nvSpPr>
            <p:cNvPr id="21" name="弧形箭號 (下彎) 20"/>
            <p:cNvSpPr/>
            <p:nvPr/>
          </p:nvSpPr>
          <p:spPr>
            <a:xfrm>
              <a:off x="2021046" y="3179749"/>
              <a:ext cx="2195354" cy="546798"/>
            </a:xfrm>
            <a:prstGeom prst="curvedDownArrow">
              <a:avLst/>
            </a:prstGeom>
            <a:solidFill>
              <a:srgbClr val="FFA40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pic>
          <p:nvPicPr>
            <p:cNvPr id="36" name="圖片 3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266" y="2837129"/>
              <a:ext cx="2846636" cy="297144"/>
            </a:xfrm>
            <a:prstGeom prst="rect">
              <a:avLst/>
            </a:prstGeom>
          </p:spPr>
        </p:pic>
      </p:grpSp>
      <p:grpSp>
        <p:nvGrpSpPr>
          <p:cNvPr id="40" name="群組 39"/>
          <p:cNvGrpSpPr/>
          <p:nvPr/>
        </p:nvGrpSpPr>
        <p:grpSpPr>
          <a:xfrm>
            <a:off x="4510245" y="2837129"/>
            <a:ext cx="2609334" cy="869710"/>
            <a:chOff x="4510245" y="2837129"/>
            <a:chExt cx="2609334" cy="869710"/>
          </a:xfrm>
        </p:grpSpPr>
        <p:sp>
          <p:nvSpPr>
            <p:cNvPr id="20" name="弧形箭號 (下彎) 19"/>
            <p:cNvSpPr/>
            <p:nvPr/>
          </p:nvSpPr>
          <p:spPr>
            <a:xfrm>
              <a:off x="4924225" y="3160041"/>
              <a:ext cx="2195354" cy="546798"/>
            </a:xfrm>
            <a:prstGeom prst="curvedDownArrow">
              <a:avLst/>
            </a:prstGeom>
            <a:solidFill>
              <a:srgbClr val="40CF4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pic>
          <p:nvPicPr>
            <p:cNvPr id="39" name="圖片 3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245" y="2837129"/>
              <a:ext cx="2523737" cy="295162"/>
            </a:xfrm>
            <a:prstGeom prst="rect">
              <a:avLst/>
            </a:prstGeom>
          </p:spPr>
        </p:pic>
      </p:grpSp>
      <p:pic>
        <p:nvPicPr>
          <p:cNvPr id="29" name="圖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93" y="3407820"/>
            <a:ext cx="633905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6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14" y="1509358"/>
            <a:ext cx="7678222" cy="16194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96" y="4172001"/>
            <a:ext cx="7401958" cy="1352739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2042326" y="3388847"/>
            <a:ext cx="4735498" cy="330820"/>
            <a:chOff x="1851114" y="3241480"/>
            <a:chExt cx="4735498" cy="330820"/>
          </a:xfrm>
        </p:grpSpPr>
        <p:pic>
          <p:nvPicPr>
            <p:cNvPr id="27" name="圖片 2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114" y="3241480"/>
              <a:ext cx="4005493" cy="330820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774" y="3267334"/>
              <a:ext cx="440838" cy="279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6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27" y="3607920"/>
            <a:ext cx="3714292" cy="3308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126" y="1557126"/>
            <a:ext cx="7325747" cy="165758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2" y="4216141"/>
            <a:ext cx="4988046" cy="33082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2" y="4824363"/>
            <a:ext cx="4813722" cy="32883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52" y="5677118"/>
            <a:ext cx="2731738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/>
              <a:t>For the traditional SIR model, the three </a:t>
            </a:r>
            <a:r>
              <a:rPr lang="en-US" altLang="zh-TW" dirty="0" smtClean="0"/>
              <a:t>variables  S(t),  X(t</a:t>
            </a:r>
            <a:r>
              <a:rPr lang="en-US" altLang="zh-TW" dirty="0"/>
              <a:t>) </a:t>
            </a:r>
            <a:r>
              <a:rPr lang="en-US" altLang="zh-TW" dirty="0" smtClean="0"/>
              <a:t> and  R(t</a:t>
            </a:r>
            <a:r>
              <a:rPr lang="en-US" altLang="zh-TW" dirty="0"/>
              <a:t>) are governed by the following differential </a:t>
            </a:r>
            <a:r>
              <a:rPr lang="en-US" altLang="zh-TW" dirty="0" smtClean="0"/>
              <a:t>equations: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Differential Equations for the Time-dependent SIR</a:t>
            </a:r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35" y="1974646"/>
            <a:ext cx="584381" cy="33082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8" y="1974646"/>
            <a:ext cx="633905" cy="3308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00" y="1570228"/>
            <a:ext cx="548724" cy="330820"/>
          </a:xfrm>
          <a:prstGeom prst="rect">
            <a:avLst/>
          </a:prstGeom>
        </p:spPr>
      </p:pic>
      <p:grpSp>
        <p:nvGrpSpPr>
          <p:cNvPr id="48" name="群組 47"/>
          <p:cNvGrpSpPr/>
          <p:nvPr/>
        </p:nvGrpSpPr>
        <p:grpSpPr>
          <a:xfrm>
            <a:off x="575535" y="2941816"/>
            <a:ext cx="3471390" cy="3005118"/>
            <a:chOff x="575535" y="2941816"/>
            <a:chExt cx="3471390" cy="3005118"/>
          </a:xfrm>
        </p:grpSpPr>
        <p:pic>
          <p:nvPicPr>
            <p:cNvPr id="41" name="圖片 4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36" y="2941816"/>
              <a:ext cx="2547809" cy="591695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35" y="3806385"/>
              <a:ext cx="3471390" cy="591695"/>
            </a:xfrm>
            <a:prstGeom prst="rect">
              <a:avLst/>
            </a:prstGeom>
          </p:spPr>
        </p:pic>
        <p:pic>
          <p:nvPicPr>
            <p:cNvPr id="47" name="圖片 4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81" y="4719423"/>
              <a:ext cx="1781791" cy="591695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81" y="5667010"/>
              <a:ext cx="2800915" cy="279924"/>
            </a:xfrm>
            <a:prstGeom prst="rect">
              <a:avLst/>
            </a:prstGeom>
          </p:spPr>
        </p:pic>
      </p:grpSp>
      <p:grpSp>
        <p:nvGrpSpPr>
          <p:cNvPr id="57" name="群組 56"/>
          <p:cNvGrpSpPr/>
          <p:nvPr/>
        </p:nvGrpSpPr>
        <p:grpSpPr>
          <a:xfrm>
            <a:off x="4880835" y="2941816"/>
            <a:ext cx="4104989" cy="3005118"/>
            <a:chOff x="4880835" y="2941816"/>
            <a:chExt cx="4104989" cy="3005118"/>
          </a:xfrm>
        </p:grpSpPr>
        <p:pic>
          <p:nvPicPr>
            <p:cNvPr id="50" name="圖片 4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636" y="2941816"/>
              <a:ext cx="2864608" cy="591695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835" y="3806385"/>
              <a:ext cx="4104989" cy="591695"/>
            </a:xfrm>
            <a:prstGeom prst="rect">
              <a:avLst/>
            </a:prstGeom>
          </p:spPr>
        </p:pic>
        <p:pic>
          <p:nvPicPr>
            <p:cNvPr id="56" name="圖片 5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882" y="4719423"/>
              <a:ext cx="2096915" cy="591695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881" y="5667010"/>
              <a:ext cx="2800915" cy="279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8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/>
              <a:t>Due to the COVID-19 data is updated in days, we revise the differential equations into discrete time difference equations: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Discrete Time Time-dependent</a:t>
            </a:r>
            <a:r>
              <a:rPr lang="en-US" altLang="zh-TW" sz="3600" dirty="0"/>
              <a:t> </a:t>
            </a:r>
            <a:r>
              <a:rPr lang="en-US" altLang="zh-TW" sz="3200" dirty="0"/>
              <a:t>SIR Model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36" y="2941816"/>
            <a:ext cx="4084875" cy="5916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35" y="3806385"/>
            <a:ext cx="5393982" cy="5916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81" y="4719422"/>
            <a:ext cx="3342324" cy="279924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36" y="5511124"/>
            <a:ext cx="2800915" cy="2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/>
              <a:t>In the beginning of the disease spread, the number of </a:t>
            </a:r>
            <a:r>
              <a:rPr lang="en-US" altLang="zh-TW" dirty="0" smtClean="0"/>
              <a:t>confirmed cases </a:t>
            </a:r>
            <a:r>
              <a:rPr lang="en-US" altLang="zh-TW" dirty="0"/>
              <a:t>is very low, and most of the population are in </a:t>
            </a:r>
            <a:r>
              <a:rPr lang="en-US" altLang="zh-TW" dirty="0" smtClean="0"/>
              <a:t>the susceptible </a:t>
            </a:r>
            <a:r>
              <a:rPr lang="en-US" altLang="zh-TW" dirty="0"/>
              <a:t>state. Hence, for our analysis of the initial stage </a:t>
            </a:r>
            <a:r>
              <a:rPr lang="en-US" altLang="zh-TW" dirty="0" smtClean="0"/>
              <a:t>of COVID-19</a:t>
            </a:r>
            <a:r>
              <a:rPr lang="en-US" altLang="zh-TW" dirty="0"/>
              <a:t>, we assume fS(t)  n; t  </a:t>
            </a:r>
            <a:r>
              <a:rPr lang="en-US" altLang="zh-TW" dirty="0" smtClean="0"/>
              <a:t>0g          , </a:t>
            </a:r>
            <a:r>
              <a:rPr lang="en-US" altLang="zh-TW" dirty="0"/>
              <a:t>and further </a:t>
            </a:r>
            <a:r>
              <a:rPr lang="en-US" altLang="zh-TW" dirty="0" smtClean="0"/>
              <a:t>simplify as </a:t>
            </a:r>
            <a:r>
              <a:rPr lang="en-US" altLang="zh-TW" dirty="0"/>
              <a:t>follows: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Discrete Time Time-dependent</a:t>
            </a:r>
            <a:r>
              <a:rPr lang="en-US" altLang="zh-TW" sz="3600" dirty="0"/>
              <a:t> </a:t>
            </a:r>
            <a:r>
              <a:rPr lang="en-US" altLang="zh-TW" sz="3200" dirty="0"/>
              <a:t>SIR Model</a:t>
            </a:r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1" y="2776830"/>
            <a:ext cx="2492039" cy="33082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42" y="4647608"/>
            <a:ext cx="3342324" cy="2799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42" y="3888008"/>
            <a:ext cx="4824078" cy="2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/>
              <a:t>From the difference equations above, one can easily derive </a:t>
            </a:r>
            <a:r>
              <a:rPr lang="en-US" altLang="zh-TW" dirty="0" smtClean="0"/>
              <a:t>B(t) </a:t>
            </a:r>
            <a:r>
              <a:rPr lang="en-US" altLang="zh-TW" dirty="0"/>
              <a:t>and </a:t>
            </a:r>
            <a:r>
              <a:rPr lang="en-US" altLang="zh-TW" dirty="0" smtClean="0"/>
              <a:t>r(t)</a:t>
            </a:r>
            <a:r>
              <a:rPr lang="zh-TW" altLang="en-US" dirty="0" smtClean="0"/>
              <a:t> 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109728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Given </a:t>
            </a:r>
            <a:r>
              <a:rPr lang="en-US" altLang="zh-TW" dirty="0"/>
              <a:t>the historical data from a certain </a:t>
            </a:r>
            <a:r>
              <a:rPr lang="en-US" altLang="zh-TW" dirty="0" smtClean="0"/>
              <a:t>period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We </a:t>
            </a:r>
            <a:r>
              <a:rPr lang="en-US" altLang="zh-TW" dirty="0"/>
              <a:t>can measure </a:t>
            </a:r>
            <a:r>
              <a:rPr lang="en-US" altLang="zh-TW" dirty="0" smtClean="0"/>
              <a:t>the corresponding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Discrete Time Time-dependent</a:t>
            </a:r>
            <a:r>
              <a:rPr lang="en-US" altLang="zh-TW" sz="3600" dirty="0"/>
              <a:t> </a:t>
            </a:r>
            <a:r>
              <a:rPr lang="en-US" altLang="zh-TW" sz="3200" dirty="0"/>
              <a:t>SIR Model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65" y="5113856"/>
            <a:ext cx="3950021" cy="33082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42" y="2550463"/>
            <a:ext cx="2759010" cy="65874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42" y="3551388"/>
            <a:ext cx="5373869" cy="65874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20" y="1980666"/>
            <a:ext cx="538820" cy="33082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9" y="1980667"/>
            <a:ext cx="526934" cy="33081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94" y="5951063"/>
            <a:ext cx="3680611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We </a:t>
            </a:r>
            <a:r>
              <a:rPr lang="en-US" altLang="zh-TW" dirty="0"/>
              <a:t>track and </a:t>
            </a:r>
            <a:r>
              <a:rPr lang="en-US" altLang="zh-TW" dirty="0" smtClean="0"/>
              <a:t>predict</a:t>
            </a:r>
            <a:r>
              <a:rPr lang="zh-TW" altLang="en-US" dirty="0" smtClean="0"/>
              <a:t>   </a:t>
            </a:r>
            <a:r>
              <a:rPr lang="en-US" altLang="zh-TW" dirty="0" smtClean="0"/>
              <a:t>(</a:t>
            </a:r>
            <a:r>
              <a:rPr lang="en-US" altLang="zh-TW" dirty="0"/>
              <a:t>t) 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</a:t>
            </a:r>
            <a:r>
              <a:rPr lang="en-US" altLang="zh-TW" dirty="0"/>
              <a:t>(t) by </a:t>
            </a:r>
            <a:r>
              <a:rPr lang="en-US" altLang="zh-TW" dirty="0" smtClean="0"/>
              <a:t>the commonly </a:t>
            </a:r>
            <a:r>
              <a:rPr lang="en-US" altLang="zh-TW" dirty="0"/>
              <a:t>used Finite Impulse Response (FIR) filters in </a:t>
            </a:r>
            <a:r>
              <a:rPr lang="en-US" altLang="zh-TW" dirty="0" smtClean="0"/>
              <a:t>linear systems.</a:t>
            </a:r>
          </a:p>
          <a:p>
            <a:pPr lvl="1"/>
            <a:r>
              <a:rPr lang="en-US" altLang="zh-TW" dirty="0" smtClean="0"/>
              <a:t>Denote </a:t>
            </a:r>
            <a:r>
              <a:rPr lang="en-US" altLang="zh-TW" dirty="0"/>
              <a:t>by ^ (t) </a:t>
            </a:r>
            <a:r>
              <a:rPr lang="en-US" altLang="zh-TW" dirty="0" smtClean="0"/>
              <a:t>and  </a:t>
            </a:r>
            <a:r>
              <a:rPr lang="en-US" altLang="zh-TW" dirty="0"/>
              <a:t>^(t) the </a:t>
            </a:r>
            <a:r>
              <a:rPr lang="en-US" altLang="zh-TW" b="1" i="1" dirty="0"/>
              <a:t>predicted</a:t>
            </a:r>
            <a:r>
              <a:rPr lang="en-US" altLang="zh-TW" dirty="0"/>
              <a:t> transmission </a:t>
            </a:r>
            <a:r>
              <a:rPr lang="en-US" altLang="zh-TW" dirty="0" smtClean="0"/>
              <a:t>rate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dirty="0"/>
              <a:t>recovering rate. 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marL="393192" lvl="1" indent="0">
              <a:buNone/>
            </a:pP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where</a:t>
            </a:r>
            <a:r>
              <a:rPr lang="zh-TW" altLang="en-US" dirty="0" smtClean="0"/>
              <a:t> </a:t>
            </a:r>
            <a:r>
              <a:rPr lang="en-US" altLang="zh-TW" dirty="0" smtClean="0"/>
              <a:t> J </a:t>
            </a:r>
            <a:r>
              <a:rPr lang="en-US" altLang="zh-TW" dirty="0"/>
              <a:t>and </a:t>
            </a:r>
            <a:r>
              <a:rPr lang="en-US" altLang="zh-TW" dirty="0" smtClean="0"/>
              <a:t>K </a:t>
            </a:r>
            <a:r>
              <a:rPr lang="zh-TW" altLang="en-US" dirty="0" smtClean="0"/>
              <a:t> </a:t>
            </a:r>
            <a:r>
              <a:rPr lang="en-US" altLang="zh-TW" dirty="0" smtClean="0"/>
              <a:t>are </a:t>
            </a:r>
            <a:r>
              <a:rPr lang="en-US" altLang="zh-TW" dirty="0"/>
              <a:t>the orders of the two FIR filters </a:t>
            </a:r>
            <a:r>
              <a:rPr lang="en-US" altLang="zh-TW" dirty="0" smtClean="0"/>
              <a:t>(0</a:t>
            </a:r>
            <a:r>
              <a:rPr lang="en-US" altLang="zh-TW" dirty="0"/>
              <a:t>&lt; J, K &lt; </a:t>
            </a:r>
            <a:r>
              <a:rPr lang="en-US" altLang="zh-TW" dirty="0" smtClean="0"/>
              <a:t>T-2), </a:t>
            </a:r>
            <a:r>
              <a:rPr lang="zh-TW" altLang="en-US" dirty="0" smtClean="0"/>
              <a:t>                                </a:t>
            </a:r>
            <a:r>
              <a:rPr lang="en-US" altLang="zh-TW" dirty="0" smtClean="0"/>
              <a:t>and                                  are </a:t>
            </a:r>
            <a:r>
              <a:rPr lang="en-US" altLang="zh-TW" dirty="0"/>
              <a:t>the coefficients of the impulse responses of these two FIR filters.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marL="393192" lvl="1" indent="0">
              <a:buNone/>
            </a:pP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Tracking Transmission </a:t>
            </a:r>
            <a:r>
              <a:rPr lang="en-US" altLang="zh-TW" sz="3200" dirty="0" smtClean="0"/>
              <a:t>Rate </a:t>
            </a:r>
            <a:r>
              <a:rPr lang="en-US" altLang="zh-TW" sz="3200" dirty="0"/>
              <a:t>and Recovering Rate </a:t>
            </a:r>
            <a:r>
              <a:rPr lang="en-US" altLang="zh-TW" sz="3200" dirty="0" smtClean="0"/>
              <a:t>by </a:t>
            </a:r>
            <a:r>
              <a:rPr lang="en-US" altLang="zh-TW" sz="3200" dirty="0"/>
              <a:t>Ridge Regression</a:t>
            </a:r>
          </a:p>
        </p:txBody>
      </p:sp>
      <p:pic>
        <p:nvPicPr>
          <p:cNvPr id="16" name="圖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24" y="1589918"/>
            <a:ext cx="538820" cy="33082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44" y="1589919"/>
            <a:ext cx="526934" cy="3308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24" y="2313819"/>
            <a:ext cx="538820" cy="4160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00" y="2326518"/>
            <a:ext cx="526934" cy="416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43" y="3355751"/>
            <a:ext cx="6579051" cy="3369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57" y="4152094"/>
            <a:ext cx="3162973" cy="81798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64" y="4427701"/>
            <a:ext cx="6555585" cy="27992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72" y="3143670"/>
            <a:ext cx="3193143" cy="84982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04" y="5228977"/>
            <a:ext cx="186210" cy="23177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86" y="5224013"/>
            <a:ext cx="281296" cy="22384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09" y="5578384"/>
            <a:ext cx="2333257" cy="29622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44" y="5598083"/>
            <a:ext cx="2358857" cy="2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We </a:t>
            </a:r>
            <a:r>
              <a:rPr lang="en-US" altLang="zh-TW" dirty="0"/>
              <a:t>choose the </a:t>
            </a:r>
            <a:r>
              <a:rPr lang="en-US" altLang="zh-TW" b="1" dirty="0"/>
              <a:t>ridge regression </a:t>
            </a:r>
            <a:r>
              <a:rPr lang="en-US" altLang="zh-TW" dirty="0"/>
              <a:t>as our estimation </a:t>
            </a:r>
            <a:r>
              <a:rPr lang="en-US" altLang="zh-TW" dirty="0" smtClean="0"/>
              <a:t>method that </a:t>
            </a:r>
            <a:r>
              <a:rPr lang="en-US" altLang="zh-TW" dirty="0"/>
              <a:t>solves the following optimization </a:t>
            </a:r>
            <a:r>
              <a:rPr lang="en-US" altLang="zh-TW" dirty="0" smtClean="0"/>
              <a:t>problem: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lvl="1"/>
            <a:r>
              <a:rPr lang="en-US" altLang="zh-TW" dirty="0"/>
              <a:t>where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are </a:t>
            </a:r>
            <a:r>
              <a:rPr lang="en-US" altLang="zh-TW" dirty="0"/>
              <a:t>the regularization parameters.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Tracking Transmission </a:t>
            </a:r>
            <a:r>
              <a:rPr lang="en-US" altLang="zh-TW" sz="3200" dirty="0" smtClean="0"/>
              <a:t>Rate </a:t>
            </a:r>
            <a:r>
              <a:rPr lang="en-US" altLang="zh-TW" sz="3200" dirty="0"/>
              <a:t>and Recovering Rate </a:t>
            </a:r>
            <a:r>
              <a:rPr lang="en-US" altLang="zh-TW" sz="3200" dirty="0" smtClean="0"/>
              <a:t>by </a:t>
            </a:r>
            <a:r>
              <a:rPr lang="en-US" altLang="zh-TW" sz="3200" dirty="0"/>
              <a:t>Ridge Regression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27" y="2644551"/>
            <a:ext cx="4073145" cy="84982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26" y="3899487"/>
            <a:ext cx="4046326" cy="81965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80" y="5163644"/>
            <a:ext cx="307048" cy="19413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04" y="5163644"/>
            <a:ext cx="314972" cy="1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smtClean="0"/>
              <a:t>Given </a:t>
            </a:r>
            <a:r>
              <a:rPr lang="en-US" altLang="zh-TW" dirty="0"/>
              <a:t>the historical data from a certain </a:t>
            </a:r>
            <a:r>
              <a:rPr lang="en-US" altLang="zh-TW" dirty="0" smtClean="0"/>
              <a:t>period</a:t>
            </a:r>
          </a:p>
          <a:p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smtClean="0"/>
              <a:t>We first measure</a:t>
            </a:r>
          </a:p>
          <a:p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Then we solve </a:t>
            </a:r>
            <a:r>
              <a:rPr lang="en-US" altLang="zh-TW" dirty="0"/>
              <a:t>the ridge </a:t>
            </a:r>
            <a:r>
              <a:rPr lang="en-US" altLang="zh-TW" dirty="0" smtClean="0"/>
              <a:t>regression with the objective functions to </a:t>
            </a:r>
            <a:r>
              <a:rPr lang="en-US" altLang="zh-TW" dirty="0"/>
              <a:t>learn the coefficients </a:t>
            </a:r>
            <a:r>
              <a:rPr lang="en-US" altLang="zh-TW" dirty="0" smtClean="0"/>
              <a:t>of the </a:t>
            </a:r>
            <a:r>
              <a:rPr lang="en-US" altLang="zh-TW" dirty="0"/>
              <a:t>FIR </a:t>
            </a:r>
            <a:r>
              <a:rPr lang="en-US" altLang="zh-TW" dirty="0" smtClean="0"/>
              <a:t>filters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Tracking the Number of Infected Persons          and the Number of Recovered Persons 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65" y="2086441"/>
            <a:ext cx="3950021" cy="33082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10" y="2948232"/>
            <a:ext cx="3680611" cy="3308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66" y="4395304"/>
            <a:ext cx="3991012" cy="8498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67" y="5650240"/>
            <a:ext cx="3960839" cy="8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r>
                  <a:rPr lang="en-US" altLang="zh-TW" dirty="0"/>
                  <a:t>4</a:t>
                </a:r>
                <a:r>
                  <a:rPr lang="en-US" altLang="zh-TW" dirty="0" smtClean="0"/>
                  <a:t>.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Once we learn these coefficients, we can predict ^ (t) and </a:t>
                </a:r>
                <a:r>
                  <a:rPr lang="zh-TW" altLang="en-US" dirty="0"/>
                  <a:t>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    </a:t>
                </a:r>
                <a:r>
                  <a:rPr lang="en-US" altLang="zh-TW" dirty="0" smtClean="0"/>
                  <a:t>	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at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time </a:t>
                </a:r>
                <a:r>
                  <a:rPr lang="zh-TW" altLang="en-US" dirty="0" smtClean="0"/>
                  <a:t>                  </a:t>
                </a:r>
                <a:r>
                  <a:rPr lang="en-US" altLang="zh-TW" dirty="0" smtClean="0"/>
                  <a:t>by </a:t>
                </a:r>
                <a:r>
                  <a:rPr lang="en-US" altLang="zh-TW" dirty="0"/>
                  <a:t>the trained ridge </a:t>
                </a:r>
                <a:r>
                  <a:rPr lang="en-US" altLang="zh-TW" dirty="0" smtClean="0"/>
                  <a:t>regression</a:t>
                </a:r>
              </a:p>
              <a:p>
                <a:pPr marL="109728" indent="0">
                  <a:buNone/>
                </a:pPr>
                <a:endParaRPr lang="en-US" altLang="zh-TW" dirty="0"/>
              </a:p>
              <a:p>
                <a:pPr marL="109728" indent="0">
                  <a:buNone/>
                </a:pPr>
                <a:endParaRPr lang="en-US" altLang="zh-TW" dirty="0"/>
              </a:p>
              <a:p>
                <a:r>
                  <a:rPr lang="en-US" altLang="zh-TW" dirty="0" smtClean="0"/>
                  <a:t>Denote by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 X(t</a:t>
                </a:r>
                <a:r>
                  <a:rPr lang="en-US" altLang="zh-TW" dirty="0"/>
                  <a:t>) (resp.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R(t</a:t>
                </a:r>
                <a:r>
                  <a:rPr lang="en-US" altLang="zh-TW" dirty="0"/>
                  <a:t>)) the predicted number of </a:t>
                </a:r>
                <a:r>
                  <a:rPr lang="en-US" altLang="zh-TW" dirty="0" smtClean="0"/>
                  <a:t>infected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(resp</a:t>
                </a:r>
                <a:r>
                  <a:rPr lang="en-US" altLang="zh-TW" dirty="0"/>
                  <a:t>. recovered) persons 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dirty="0" smtClean="0"/>
              </a:p>
              <a:p>
                <a:pPr marL="109728" indent="0">
                  <a:buNone/>
                </a:pPr>
                <a:r>
                  <a:rPr lang="en-US" altLang="zh-TW" dirty="0" smtClean="0"/>
                  <a:t>5.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To predict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X(t</a:t>
                </a:r>
                <a:r>
                  <a:rPr lang="en-US" altLang="zh-TW" dirty="0"/>
                  <a:t>) and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R(t</a:t>
                </a:r>
                <a:r>
                  <a:rPr lang="en-US" altLang="zh-TW" dirty="0"/>
                  <a:t>) </a:t>
                </a:r>
                <a:r>
                  <a:rPr lang="en-US" altLang="zh-TW" dirty="0" smtClean="0"/>
                  <a:t>at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time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t = T, we </a:t>
                </a:r>
                <a:r>
                  <a:rPr lang="en-US" altLang="zh-TW" dirty="0" smtClean="0"/>
                  <a:t>simply</a:t>
                </a:r>
                <a:r>
                  <a:rPr lang="zh-TW" altLang="en-US" dirty="0" smtClean="0"/>
                  <a:t>    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replace </a:t>
                </a:r>
                <a:r>
                  <a:rPr lang="en-US" altLang="zh-TW" dirty="0"/>
                  <a:t>(t) </a:t>
                </a:r>
                <a:r>
                  <a:rPr lang="zh-TW" altLang="en-US" dirty="0" smtClean="0"/>
                  <a:t>   </a:t>
                </a:r>
                <a:r>
                  <a:rPr lang="en-US" altLang="zh-TW" dirty="0" smtClean="0"/>
                  <a:t>and </a:t>
                </a:r>
                <a:r>
                  <a:rPr lang="en-US" altLang="zh-TW" dirty="0"/>
                  <a:t>(t) 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by 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</a:t>
                </a:r>
                <a:r>
                  <a:rPr lang="en-US" altLang="zh-TW" dirty="0"/>
                  <a:t>t)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^(t) in</a:t>
                </a:r>
                <a:endParaRPr lang="en-US" altLang="zh-TW" dirty="0" smtClean="0"/>
              </a:p>
              <a:p>
                <a:pPr marL="109728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21"/>
                <a:stretch>
                  <a:fillRect t="-1019" r="-1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Tracking the Number of Infected Persons          and the Number of Recovered Persons </a:t>
            </a:r>
          </a:p>
        </p:txBody>
      </p:sp>
      <p:pic>
        <p:nvPicPr>
          <p:cNvPr id="11" name="圖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97" y="1512028"/>
            <a:ext cx="538820" cy="39817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9" y="1958102"/>
            <a:ext cx="526934" cy="33081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18" name="圖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55" y="2426442"/>
            <a:ext cx="3080840" cy="8179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5" y="2415333"/>
            <a:ext cx="3112687" cy="84982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90" y="3286152"/>
            <a:ext cx="584382" cy="394211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84" y="3298780"/>
            <a:ext cx="633906" cy="394211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348060" y="5042418"/>
            <a:ext cx="4824079" cy="639704"/>
            <a:chOff x="1348060" y="5042418"/>
            <a:chExt cx="4824079" cy="639704"/>
          </a:xfrm>
        </p:grpSpPr>
        <p:pic>
          <p:nvPicPr>
            <p:cNvPr id="39" name="圖片 3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916" y="5402198"/>
              <a:ext cx="3342324" cy="279924"/>
            </a:xfrm>
            <a:prstGeom prst="rect">
              <a:avLst/>
            </a:prstGeom>
          </p:spPr>
        </p:pic>
        <p:pic>
          <p:nvPicPr>
            <p:cNvPr id="42" name="圖片 4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060" y="5042418"/>
              <a:ext cx="4824079" cy="279924"/>
            </a:xfrm>
            <a:prstGeom prst="rect">
              <a:avLst/>
            </a:prstGeom>
          </p:spPr>
        </p:pic>
      </p:grpSp>
      <p:pic>
        <p:nvPicPr>
          <p:cNvPr id="30" name="圖片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38" y="2036838"/>
            <a:ext cx="1329219" cy="225829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31" name="圖片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01" y="4105820"/>
            <a:ext cx="584382" cy="394211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59" y="4118448"/>
            <a:ext cx="633906" cy="394211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87" y="4214724"/>
            <a:ext cx="782476" cy="225829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45" y="4503238"/>
            <a:ext cx="538820" cy="398173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82" y="4562670"/>
            <a:ext cx="526934" cy="330819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94" y="4562086"/>
            <a:ext cx="538820" cy="330820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14" y="4562087"/>
            <a:ext cx="526934" cy="33081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1307741" y="5830907"/>
            <a:ext cx="5355432" cy="737459"/>
            <a:chOff x="1307741" y="5830907"/>
            <a:chExt cx="5355432" cy="737459"/>
          </a:xfrm>
        </p:grpSpPr>
        <p:pic>
          <p:nvPicPr>
            <p:cNvPr id="43" name="圖片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547" y="6234805"/>
              <a:ext cx="4621258" cy="333561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741" y="5830907"/>
              <a:ext cx="5355432" cy="363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0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Tracking the Number of Infected Persons          and the Number of Recovered Persons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圓角矩形 48"/>
              <p:cNvSpPr/>
              <p:nvPr/>
            </p:nvSpPr>
            <p:spPr>
              <a:xfrm>
                <a:off x="602711" y="2029574"/>
                <a:ext cx="1365789" cy="512866"/>
              </a:xfrm>
              <a:prstGeom prst="roundRect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圓角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11" y="2029574"/>
                <a:ext cx="1365789" cy="51286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圓角矩形 51"/>
              <p:cNvSpPr/>
              <p:nvPr/>
            </p:nvSpPr>
            <p:spPr>
              <a:xfrm>
                <a:off x="2050511" y="2042274"/>
                <a:ext cx="1365789" cy="512866"/>
              </a:xfrm>
              <a:prstGeom prst="roundRect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圓角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11" y="2042274"/>
                <a:ext cx="1365789" cy="51286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圓角矩形 52"/>
              <p:cNvSpPr/>
              <p:nvPr/>
            </p:nvSpPr>
            <p:spPr>
              <a:xfrm>
                <a:off x="3498311" y="2042274"/>
                <a:ext cx="1365789" cy="512866"/>
              </a:xfrm>
              <a:prstGeom prst="roundRect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圓角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11" y="2042274"/>
                <a:ext cx="1365789" cy="51286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圓角矩形 53"/>
              <p:cNvSpPr/>
              <p:nvPr/>
            </p:nvSpPr>
            <p:spPr>
              <a:xfrm>
                <a:off x="4946111" y="2054974"/>
                <a:ext cx="1365789" cy="512866"/>
              </a:xfrm>
              <a:prstGeom prst="roundRect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圓角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11" y="2054974"/>
                <a:ext cx="1365789" cy="51286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圓角矩形 54"/>
          <p:cNvSpPr/>
          <p:nvPr/>
        </p:nvSpPr>
        <p:spPr>
          <a:xfrm>
            <a:off x="1161511" y="3684278"/>
            <a:ext cx="3080289" cy="512866"/>
          </a:xfrm>
          <a:prstGeom prst="roundRect">
            <a:avLst/>
          </a:prstGeom>
          <a:solidFill>
            <a:srgbClr val="FFA4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Ridge Regression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圓角矩形 55"/>
              <p:cNvSpPr/>
              <p:nvPr/>
            </p:nvSpPr>
            <p:spPr>
              <a:xfrm>
                <a:off x="6393911" y="2054974"/>
                <a:ext cx="1365789" cy="512866"/>
              </a:xfrm>
              <a:prstGeom prst="roundRect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圓角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911" y="2054974"/>
                <a:ext cx="1365789" cy="51286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群組 88"/>
          <p:cNvGrpSpPr/>
          <p:nvPr/>
        </p:nvGrpSpPr>
        <p:grpSpPr>
          <a:xfrm>
            <a:off x="1342216" y="2636859"/>
            <a:ext cx="5671089" cy="516793"/>
            <a:chOff x="1342216" y="2636859"/>
            <a:chExt cx="5671089" cy="516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圓角矩形 56"/>
                <p:cNvSpPr/>
                <p:nvPr/>
              </p:nvSpPr>
              <p:spPr>
                <a:xfrm>
                  <a:off x="1342216" y="2638013"/>
                  <a:ext cx="1365789" cy="512866"/>
                </a:xfrm>
                <a:prstGeom prst="roundRect">
                  <a:avLst/>
                </a:prstGeom>
                <a:solidFill>
                  <a:srgbClr val="FFA4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a14:m>
                  <a:r>
                    <a:rPr lang="en-US" altLang="zh-TW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(0)</a:t>
                  </a:r>
                  <a:endPara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圓角矩形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2216" y="2638013"/>
                  <a:ext cx="1365789" cy="512866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圓角矩形 61"/>
                <p:cNvSpPr/>
                <p:nvPr/>
              </p:nvSpPr>
              <p:spPr>
                <a:xfrm>
                  <a:off x="2777316" y="2636859"/>
                  <a:ext cx="1365789" cy="512866"/>
                </a:xfrm>
                <a:prstGeom prst="roundRect">
                  <a:avLst/>
                </a:prstGeom>
                <a:solidFill>
                  <a:srgbClr val="FFA4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a14:m>
                  <a:r>
                    <a:rPr lang="en-US" altLang="zh-TW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圓角矩形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7316" y="2636859"/>
                  <a:ext cx="1365789" cy="512866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圓角矩形 64"/>
                <p:cNvSpPr/>
                <p:nvPr/>
              </p:nvSpPr>
              <p:spPr>
                <a:xfrm>
                  <a:off x="4212416" y="2640786"/>
                  <a:ext cx="1365789" cy="512866"/>
                </a:xfrm>
                <a:prstGeom prst="roundRect">
                  <a:avLst/>
                </a:prstGeom>
                <a:solidFill>
                  <a:srgbClr val="FFA4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</m:t>
                        </m:r>
                      </m:oMath>
                    </m:oMathPara>
                  </a14:m>
                  <a:endPara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圓角矩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2416" y="2640786"/>
                  <a:ext cx="1365789" cy="512866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圓角矩形 65"/>
                <p:cNvSpPr/>
                <p:nvPr/>
              </p:nvSpPr>
              <p:spPr>
                <a:xfrm>
                  <a:off x="5647516" y="2639632"/>
                  <a:ext cx="1365789" cy="512866"/>
                </a:xfrm>
                <a:prstGeom prst="roundRect">
                  <a:avLst/>
                </a:prstGeom>
                <a:solidFill>
                  <a:srgbClr val="FFA4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a14:m>
                  <a:r>
                    <a:rPr lang="en-US" altLang="zh-TW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(T-2)</a:t>
                  </a:r>
                  <a:endPara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圓角矩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516" y="2639632"/>
                  <a:ext cx="1365789" cy="512866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圓角矩形 66"/>
              <p:cNvSpPr/>
              <p:nvPr/>
            </p:nvSpPr>
            <p:spPr>
              <a:xfrm>
                <a:off x="602711" y="4449233"/>
                <a:ext cx="1365789" cy="512866"/>
              </a:xfrm>
              <a:prstGeom prst="roundRect">
                <a:avLst/>
              </a:prstGeom>
              <a:solidFill>
                <a:srgbClr val="40CF4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圓角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11" y="4449233"/>
                <a:ext cx="1365789" cy="512866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圓角矩形 67"/>
              <p:cNvSpPr/>
              <p:nvPr/>
            </p:nvSpPr>
            <p:spPr>
              <a:xfrm>
                <a:off x="2050511" y="4461933"/>
                <a:ext cx="1365789" cy="512866"/>
              </a:xfrm>
              <a:prstGeom prst="roundRect">
                <a:avLst/>
              </a:prstGeom>
              <a:solidFill>
                <a:srgbClr val="40CF4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圓角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11" y="4461933"/>
                <a:ext cx="1365789" cy="512866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圓角矩形 68"/>
              <p:cNvSpPr/>
              <p:nvPr/>
            </p:nvSpPr>
            <p:spPr>
              <a:xfrm>
                <a:off x="3498311" y="4461933"/>
                <a:ext cx="1365789" cy="512866"/>
              </a:xfrm>
              <a:prstGeom prst="roundRect">
                <a:avLst/>
              </a:prstGeom>
              <a:solidFill>
                <a:srgbClr val="40CF4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圓角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11" y="4461933"/>
                <a:ext cx="1365789" cy="512866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圓角矩形 69"/>
              <p:cNvSpPr/>
              <p:nvPr/>
            </p:nvSpPr>
            <p:spPr>
              <a:xfrm>
                <a:off x="4946111" y="4474633"/>
                <a:ext cx="1365789" cy="512866"/>
              </a:xfrm>
              <a:prstGeom prst="roundRect">
                <a:avLst/>
              </a:prstGeom>
              <a:solidFill>
                <a:srgbClr val="40CF4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圓角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11" y="4474633"/>
                <a:ext cx="1365789" cy="512866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圓角矩形 70"/>
              <p:cNvSpPr/>
              <p:nvPr/>
            </p:nvSpPr>
            <p:spPr>
              <a:xfrm>
                <a:off x="6393911" y="4474633"/>
                <a:ext cx="1365789" cy="512866"/>
              </a:xfrm>
              <a:prstGeom prst="roundRect">
                <a:avLst/>
              </a:prstGeom>
              <a:solidFill>
                <a:srgbClr val="40CF4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圓角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911" y="4474633"/>
                <a:ext cx="1365789" cy="512866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群組 89"/>
          <p:cNvGrpSpPr/>
          <p:nvPr/>
        </p:nvGrpSpPr>
        <p:grpSpPr>
          <a:xfrm>
            <a:off x="1342216" y="5056518"/>
            <a:ext cx="5671089" cy="516793"/>
            <a:chOff x="1342216" y="5056518"/>
            <a:chExt cx="5671089" cy="516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圓角矩形 71"/>
                <p:cNvSpPr/>
                <p:nvPr/>
              </p:nvSpPr>
              <p:spPr>
                <a:xfrm>
                  <a:off x="1342216" y="5057672"/>
                  <a:ext cx="1365789" cy="512866"/>
                </a:xfrm>
                <a:prstGeom prst="roundRect">
                  <a:avLst/>
                </a:prstGeom>
                <a:solidFill>
                  <a:srgbClr val="40CF4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a14:m>
                  <a:r>
                    <a:rPr lang="en-US" altLang="zh-TW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(0)</a:t>
                  </a:r>
                  <a:endPara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" name="圓角矩形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2216" y="5057672"/>
                  <a:ext cx="1365789" cy="512866"/>
                </a:xfrm>
                <a:prstGeom prst="round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圓角矩形 72"/>
                <p:cNvSpPr/>
                <p:nvPr/>
              </p:nvSpPr>
              <p:spPr>
                <a:xfrm>
                  <a:off x="2777316" y="5056518"/>
                  <a:ext cx="1365789" cy="512866"/>
                </a:xfrm>
                <a:prstGeom prst="roundRect">
                  <a:avLst/>
                </a:prstGeom>
                <a:solidFill>
                  <a:srgbClr val="40CF4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a14:m>
                  <a:r>
                    <a:rPr lang="en-US" altLang="zh-TW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圓角矩形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7316" y="5056518"/>
                  <a:ext cx="1365789" cy="512866"/>
                </a:xfrm>
                <a:prstGeom prst="round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圓角矩形 73"/>
                <p:cNvSpPr/>
                <p:nvPr/>
              </p:nvSpPr>
              <p:spPr>
                <a:xfrm>
                  <a:off x="4212416" y="5060445"/>
                  <a:ext cx="1365789" cy="512866"/>
                </a:xfrm>
                <a:prstGeom prst="roundRect">
                  <a:avLst/>
                </a:prstGeom>
                <a:solidFill>
                  <a:srgbClr val="40CF4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</m:t>
                        </m:r>
                      </m:oMath>
                    </m:oMathPara>
                  </a14:m>
                  <a:endPara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圓角矩形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2416" y="5060445"/>
                  <a:ext cx="1365789" cy="512866"/>
                </a:xfrm>
                <a:prstGeom prst="round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圓角矩形 74"/>
                <p:cNvSpPr/>
                <p:nvPr/>
              </p:nvSpPr>
              <p:spPr>
                <a:xfrm>
                  <a:off x="5647516" y="5059291"/>
                  <a:ext cx="1365789" cy="512866"/>
                </a:xfrm>
                <a:prstGeom prst="roundRect">
                  <a:avLst/>
                </a:prstGeom>
                <a:solidFill>
                  <a:srgbClr val="40CF4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a14:m>
                  <a:r>
                    <a:rPr lang="en-US" altLang="zh-TW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(T-2)</a:t>
                  </a:r>
                  <a:endPara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圓角矩形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516" y="5059291"/>
                  <a:ext cx="1365789" cy="512866"/>
                </a:xfrm>
                <a:prstGeom prst="round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矩形 10"/>
          <p:cNvSpPr/>
          <p:nvPr/>
        </p:nvSpPr>
        <p:spPr>
          <a:xfrm>
            <a:off x="1175663" y="2471018"/>
            <a:ext cx="3193137" cy="91988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圓角矩形 76"/>
          <p:cNvSpPr/>
          <p:nvPr/>
        </p:nvSpPr>
        <p:spPr>
          <a:xfrm>
            <a:off x="1161510" y="6103937"/>
            <a:ext cx="3080289" cy="512866"/>
          </a:xfrm>
          <a:prstGeom prst="roundRect">
            <a:avLst/>
          </a:prstGeom>
          <a:solidFill>
            <a:srgbClr val="40CF4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Ridge Regression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弧形向右箭號 11"/>
          <p:cNvSpPr/>
          <p:nvPr/>
        </p:nvSpPr>
        <p:spPr>
          <a:xfrm>
            <a:off x="562078" y="2867892"/>
            <a:ext cx="554443" cy="1246908"/>
          </a:xfrm>
          <a:prstGeom prst="curvedRightArrow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8" name="弧形向右箭號 77"/>
          <p:cNvSpPr/>
          <p:nvPr/>
        </p:nvSpPr>
        <p:spPr>
          <a:xfrm>
            <a:off x="574238" y="5213864"/>
            <a:ext cx="554443" cy="1246908"/>
          </a:xfrm>
          <a:prstGeom prst="curvedRightArrow">
            <a:avLst/>
          </a:prstGeom>
          <a:solidFill>
            <a:srgbClr val="40CF4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5" name="圖片 8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21" y="1384031"/>
            <a:ext cx="5373869" cy="658743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802029"/>
            <a:ext cx="2759009" cy="658743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45" y="3524653"/>
            <a:ext cx="3193143" cy="849828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56" y="5951380"/>
            <a:ext cx="3080840" cy="817980"/>
          </a:xfrm>
          <a:prstGeom prst="rect">
            <a:avLst/>
          </a:prstGeom>
        </p:spPr>
      </p:pic>
      <p:sp>
        <p:nvSpPr>
          <p:cNvPr id="76" name="矩形 75"/>
          <p:cNvSpPr/>
          <p:nvPr/>
        </p:nvSpPr>
        <p:spPr>
          <a:xfrm>
            <a:off x="1170226" y="4836598"/>
            <a:ext cx="3193137" cy="91988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0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 animBg="1"/>
      <p:bldP spid="11" grpId="1" animBg="1"/>
      <p:bldP spid="77" grpId="0" animBg="1"/>
      <p:bldP spid="12" grpId="0" animBg="1"/>
      <p:bldP spid="78" grpId="0" animBg="1"/>
      <p:bldP spid="76" grpId="0" animBg="1"/>
      <p:bldP spid="7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The Time-dependent SIR model</a:t>
            </a:r>
          </a:p>
          <a:p>
            <a:r>
              <a:rPr lang="en-US" altLang="zh-TW" dirty="0" smtClean="0"/>
              <a:t>The SIR model with undetectable infected persons</a:t>
            </a:r>
          </a:p>
          <a:p>
            <a:r>
              <a:rPr lang="en-US" altLang="zh-TW" dirty="0" smtClean="0"/>
              <a:t>The IC model for disease propagation in networks</a:t>
            </a:r>
          </a:p>
          <a:p>
            <a:r>
              <a:rPr lang="en-US" altLang="zh-TW" dirty="0" smtClean="0"/>
              <a:t>Numerical results</a:t>
            </a:r>
          </a:p>
          <a:p>
            <a:r>
              <a:rPr lang="en-US" altLang="zh-TW" dirty="0" smtClean="0"/>
              <a:t>Discussions and suggestion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74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" name="圓角矩形 79"/>
              <p:cNvSpPr/>
              <p:nvPr/>
            </p:nvSpPr>
            <p:spPr>
              <a:xfrm>
                <a:off x="730442" y="4627143"/>
                <a:ext cx="1365789" cy="512866"/>
              </a:xfrm>
              <a:prstGeom prst="roundRect">
                <a:avLst/>
              </a:prstGeom>
              <a:solidFill>
                <a:srgbClr val="40CF4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(T-3)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圓角矩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2" y="4627143"/>
                <a:ext cx="1365789" cy="51286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圓角矩形 78"/>
              <p:cNvSpPr/>
              <p:nvPr/>
            </p:nvSpPr>
            <p:spPr>
              <a:xfrm>
                <a:off x="730442" y="2290343"/>
                <a:ext cx="1365789" cy="512866"/>
              </a:xfrm>
              <a:prstGeom prst="roundRect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(T-3)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圓角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2" y="2290343"/>
                <a:ext cx="1365789" cy="51286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Tracking the Number of Infected Persons          and the Number of Recovered Persons </a:t>
            </a:r>
          </a:p>
        </p:txBody>
      </p:sp>
      <p:sp>
        <p:nvSpPr>
          <p:cNvPr id="55" name="圓角矩形 54"/>
          <p:cNvSpPr/>
          <p:nvPr/>
        </p:nvSpPr>
        <p:spPr>
          <a:xfrm>
            <a:off x="665132" y="1547098"/>
            <a:ext cx="3080289" cy="512866"/>
          </a:xfrm>
          <a:prstGeom prst="roundRect">
            <a:avLst/>
          </a:prstGeom>
          <a:solidFill>
            <a:srgbClr val="FFA4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 filter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圓角矩形 55"/>
              <p:cNvSpPr/>
              <p:nvPr/>
            </p:nvSpPr>
            <p:spPr>
              <a:xfrm>
                <a:off x="2815416" y="2867612"/>
                <a:ext cx="1365789" cy="512866"/>
              </a:xfrm>
              <a:prstGeom prst="roundRect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圓角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416" y="2867612"/>
                <a:ext cx="1365789" cy="51286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圓角矩形 65"/>
              <p:cNvSpPr/>
              <p:nvPr/>
            </p:nvSpPr>
            <p:spPr>
              <a:xfrm>
                <a:off x="2132522" y="2290343"/>
                <a:ext cx="1365789" cy="512866"/>
              </a:xfrm>
              <a:prstGeom prst="roundRect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(T-2)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圓角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522" y="2290343"/>
                <a:ext cx="1365789" cy="51286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圓角矩形 70"/>
              <p:cNvSpPr/>
              <p:nvPr/>
            </p:nvSpPr>
            <p:spPr>
              <a:xfrm>
                <a:off x="2815416" y="5224391"/>
                <a:ext cx="1365789" cy="512866"/>
              </a:xfrm>
              <a:prstGeom prst="roundRect">
                <a:avLst/>
              </a:prstGeom>
              <a:solidFill>
                <a:srgbClr val="40CF4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圓角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416" y="5224391"/>
                <a:ext cx="1365789" cy="51286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圓角矩形 74"/>
              <p:cNvSpPr/>
              <p:nvPr/>
            </p:nvSpPr>
            <p:spPr>
              <a:xfrm>
                <a:off x="2132522" y="4627937"/>
                <a:ext cx="1365789" cy="512866"/>
              </a:xfrm>
              <a:prstGeom prst="roundRect">
                <a:avLst/>
              </a:prstGeom>
              <a:solidFill>
                <a:srgbClr val="40CF4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(T-2)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圓角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522" y="4627937"/>
                <a:ext cx="1365789" cy="51286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圓角矩形 76"/>
          <p:cNvSpPr/>
          <p:nvPr/>
        </p:nvSpPr>
        <p:spPr>
          <a:xfrm>
            <a:off x="665132" y="3893373"/>
            <a:ext cx="3080289" cy="512866"/>
          </a:xfrm>
          <a:prstGeom prst="roundRect">
            <a:avLst/>
          </a:prstGeom>
          <a:solidFill>
            <a:srgbClr val="40CF4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 filter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圓角矩形 27"/>
              <p:cNvSpPr/>
              <p:nvPr/>
            </p:nvSpPr>
            <p:spPr>
              <a:xfrm>
                <a:off x="3558905" y="2290343"/>
                <a:ext cx="1365789" cy="512866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圓角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905" y="2290343"/>
                <a:ext cx="1365789" cy="51286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圓角矩形 28"/>
              <p:cNvSpPr/>
              <p:nvPr/>
            </p:nvSpPr>
            <p:spPr>
              <a:xfrm>
                <a:off x="4241799" y="2854912"/>
                <a:ext cx="1365789" cy="512866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圓角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799" y="2854912"/>
                <a:ext cx="1365789" cy="51286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圓角矩形 29"/>
              <p:cNvSpPr/>
              <p:nvPr/>
            </p:nvSpPr>
            <p:spPr>
              <a:xfrm>
                <a:off x="3571605" y="4627143"/>
                <a:ext cx="1365789" cy="512866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(T-1)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圓角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05" y="4627143"/>
                <a:ext cx="1365789" cy="51286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圓角矩形 30"/>
              <p:cNvSpPr/>
              <p:nvPr/>
            </p:nvSpPr>
            <p:spPr>
              <a:xfrm>
                <a:off x="4254499" y="5217112"/>
                <a:ext cx="1365789" cy="512866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圓角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499" y="5217112"/>
                <a:ext cx="1365789" cy="512866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圓角矩形 36"/>
              <p:cNvSpPr/>
              <p:nvPr/>
            </p:nvSpPr>
            <p:spPr>
              <a:xfrm>
                <a:off x="4985288" y="2290140"/>
                <a:ext cx="1365789" cy="512866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圓角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288" y="2290140"/>
                <a:ext cx="1365789" cy="51286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674556" y="2139557"/>
            <a:ext cx="3193137" cy="91988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圓角矩形 37"/>
              <p:cNvSpPr/>
              <p:nvPr/>
            </p:nvSpPr>
            <p:spPr>
              <a:xfrm>
                <a:off x="5668182" y="2854912"/>
                <a:ext cx="1365789" cy="512866"/>
              </a:xfrm>
              <a:prstGeom prst="round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(T+1)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圓角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182" y="2854912"/>
                <a:ext cx="1365789" cy="51286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圓角矩形 38"/>
              <p:cNvSpPr/>
              <p:nvPr/>
            </p:nvSpPr>
            <p:spPr>
              <a:xfrm>
                <a:off x="5005953" y="4627853"/>
                <a:ext cx="1365789" cy="512866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圓角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953" y="4627853"/>
                <a:ext cx="1365789" cy="51286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圓角矩形 39"/>
              <p:cNvSpPr/>
              <p:nvPr/>
            </p:nvSpPr>
            <p:spPr>
              <a:xfrm>
                <a:off x="5688847" y="5218025"/>
                <a:ext cx="1365789" cy="512866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(T+1)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圓角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847" y="5218025"/>
                <a:ext cx="1365789" cy="512866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/>
          <p:cNvSpPr/>
          <p:nvPr/>
        </p:nvSpPr>
        <p:spPr>
          <a:xfrm>
            <a:off x="674556" y="4501757"/>
            <a:ext cx="3193137" cy="91988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21" y="5885397"/>
            <a:ext cx="4621259" cy="3335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45" y="3460141"/>
            <a:ext cx="5355431" cy="363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16" y="3458027"/>
            <a:ext cx="4904537" cy="3637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60" y="5887625"/>
            <a:ext cx="4213946" cy="333561"/>
          </a:xfrm>
          <a:prstGeom prst="rect">
            <a:avLst/>
          </a:prstGeom>
        </p:spPr>
      </p:pic>
      <p:sp>
        <p:nvSpPr>
          <p:cNvPr id="13" name="右彎箭號 12"/>
          <p:cNvSpPr/>
          <p:nvPr/>
        </p:nvSpPr>
        <p:spPr>
          <a:xfrm rot="16200000">
            <a:off x="1042404" y="4357685"/>
            <a:ext cx="605434" cy="798799"/>
          </a:xfrm>
          <a:prstGeom prst="bentArrow">
            <a:avLst/>
          </a:prstGeom>
          <a:solidFill>
            <a:srgbClr val="40CF4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" name="右彎箭號 57"/>
          <p:cNvSpPr/>
          <p:nvPr/>
        </p:nvSpPr>
        <p:spPr>
          <a:xfrm rot="5400000">
            <a:off x="3817754" y="4121486"/>
            <a:ext cx="452115" cy="489768"/>
          </a:xfrm>
          <a:prstGeom prst="bentArrow">
            <a:avLst/>
          </a:prstGeom>
          <a:solidFill>
            <a:srgbClr val="40CF4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右彎箭號 58"/>
          <p:cNvSpPr/>
          <p:nvPr/>
        </p:nvSpPr>
        <p:spPr>
          <a:xfrm rot="5400000">
            <a:off x="4505168" y="3427780"/>
            <a:ext cx="452115" cy="1873912"/>
          </a:xfrm>
          <a:prstGeom prst="bentArrow">
            <a:avLst/>
          </a:prstGeom>
          <a:solidFill>
            <a:srgbClr val="40CF4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1" name="右彎箭號 60"/>
          <p:cNvSpPr/>
          <p:nvPr/>
        </p:nvSpPr>
        <p:spPr>
          <a:xfrm rot="16200000">
            <a:off x="1050212" y="2014968"/>
            <a:ext cx="605434" cy="798799"/>
          </a:xfrm>
          <a:prstGeom prst="bentArrow">
            <a:avLst/>
          </a:prstGeom>
          <a:solidFill>
            <a:srgbClr val="FFA4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右彎箭號 62"/>
          <p:cNvSpPr/>
          <p:nvPr/>
        </p:nvSpPr>
        <p:spPr>
          <a:xfrm rot="5400000">
            <a:off x="3817753" y="1753559"/>
            <a:ext cx="452115" cy="489768"/>
          </a:xfrm>
          <a:prstGeom prst="bentArrow">
            <a:avLst/>
          </a:prstGeom>
          <a:solidFill>
            <a:srgbClr val="FFA4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4" name="右彎箭號 63"/>
          <p:cNvSpPr/>
          <p:nvPr/>
        </p:nvSpPr>
        <p:spPr>
          <a:xfrm rot="5400000">
            <a:off x="4505167" y="1059853"/>
            <a:ext cx="452115" cy="1873912"/>
          </a:xfrm>
          <a:prstGeom prst="bentArrow">
            <a:avLst/>
          </a:prstGeom>
          <a:solidFill>
            <a:srgbClr val="FFA4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圓形箭號 14"/>
          <p:cNvSpPr/>
          <p:nvPr/>
        </p:nvSpPr>
        <p:spPr>
          <a:xfrm rot="16200000">
            <a:off x="53279" y="3974782"/>
            <a:ext cx="1112643" cy="1169553"/>
          </a:xfrm>
          <a:prstGeom prst="circularArrow">
            <a:avLst/>
          </a:prstGeom>
          <a:solidFill>
            <a:srgbClr val="40CF4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3" name="圓形箭號 82"/>
          <p:cNvSpPr/>
          <p:nvPr/>
        </p:nvSpPr>
        <p:spPr>
          <a:xfrm rot="16200000">
            <a:off x="52343" y="1657808"/>
            <a:ext cx="1112643" cy="1169553"/>
          </a:xfrm>
          <a:prstGeom prst="circularArrow">
            <a:avLst/>
          </a:prstGeom>
          <a:solidFill>
            <a:srgbClr val="FFA4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792151" y="2139557"/>
            <a:ext cx="3193137" cy="91988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/>
        </p:nvSpPr>
        <p:spPr>
          <a:xfrm>
            <a:off x="1805346" y="4502201"/>
            <a:ext cx="3193137" cy="91988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3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7" grpId="0" animBg="1"/>
      <p:bldP spid="33" grpId="0" animBg="1"/>
      <p:bldP spid="33" grpId="1" animBg="1"/>
      <p:bldP spid="38" grpId="0" animBg="1"/>
      <p:bldP spid="39" grpId="0" animBg="1"/>
      <p:bldP spid="40" grpId="0" animBg="1"/>
      <p:bldP spid="42" grpId="0" animBg="1"/>
      <p:bldP spid="42" grpId="1" animBg="1"/>
      <p:bldP spid="13" grpId="0" animBg="1"/>
      <p:bldP spid="13" grpId="1" animBg="1"/>
      <p:bldP spid="58" grpId="0" animBg="1"/>
      <p:bldP spid="59" grpId="0" animBg="1"/>
      <p:bldP spid="61" grpId="0" animBg="1"/>
      <p:bldP spid="61" grpId="1" animBg="1"/>
      <p:bldP spid="63" grpId="0" animBg="1"/>
      <p:bldP spid="64" grpId="0" animBg="1"/>
      <p:bldP spid="15" grpId="0" animBg="1"/>
      <p:bldP spid="15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basic reproduction number </a:t>
            </a:r>
            <a:r>
              <a:rPr lang="en-US" altLang="zh-TW" dirty="0" smtClean="0"/>
              <a:t>R</a:t>
            </a:r>
            <a:r>
              <a:rPr lang="zh-TW" altLang="en-US" dirty="0" smtClean="0"/>
              <a:t>  </a:t>
            </a:r>
            <a:r>
              <a:rPr lang="en-US" altLang="zh-TW" dirty="0" smtClean="0"/>
              <a:t> is </a:t>
            </a:r>
            <a:r>
              <a:rPr lang="en-US" altLang="zh-TW" dirty="0"/>
              <a:t>one of the commonly used </a:t>
            </a:r>
            <a:r>
              <a:rPr lang="en-US" altLang="zh-TW" dirty="0" smtClean="0"/>
              <a:t>metrics to </a:t>
            </a:r>
            <a:r>
              <a:rPr lang="en-US" altLang="zh-TW" dirty="0"/>
              <a:t>check </a:t>
            </a:r>
            <a:r>
              <a:rPr lang="en-US" altLang="zh-TW" b="1" dirty="0" smtClean="0"/>
              <a:t>whether the </a:t>
            </a:r>
            <a:r>
              <a:rPr lang="en-US" altLang="zh-TW" b="1" dirty="0"/>
              <a:t>disease will become an </a:t>
            </a:r>
            <a:r>
              <a:rPr lang="en-US" altLang="zh-TW" b="1" dirty="0" smtClean="0"/>
              <a:t>outbreak</a:t>
            </a:r>
          </a:p>
          <a:p>
            <a:pPr lvl="1"/>
            <a:r>
              <a:rPr lang="en-US" altLang="zh-TW" dirty="0" smtClean="0"/>
              <a:t>      : the </a:t>
            </a:r>
            <a:r>
              <a:rPr lang="en-US" altLang="zh-TW" dirty="0"/>
              <a:t>number of additional infections by an infected person before it </a:t>
            </a:r>
            <a:r>
              <a:rPr lang="en-US" altLang="zh-TW" dirty="0" smtClean="0"/>
              <a:t>recovers</a:t>
            </a:r>
          </a:p>
          <a:p>
            <a:pPr lvl="0">
              <a:buClr>
                <a:srgbClr val="2DA2BF"/>
              </a:buClr>
            </a:pPr>
            <a:r>
              <a:rPr lang="en-US" altLang="zh-TW" dirty="0"/>
              <a:t>In the classical SIR </a:t>
            </a:r>
            <a:r>
              <a:rPr lang="en-US" altLang="zh-TW" dirty="0" smtClean="0"/>
              <a:t>model,</a:t>
            </a:r>
          </a:p>
          <a:p>
            <a:pPr lvl="1">
              <a:buClr>
                <a:srgbClr val="2DA2BF"/>
              </a:buClr>
            </a:pPr>
            <a:r>
              <a:rPr lang="zh-TW" altLang="en-US" dirty="0" smtClean="0"/>
              <a:t> </a:t>
            </a:r>
            <a:r>
              <a:rPr lang="en-US" altLang="zh-TW" dirty="0" smtClean="0"/>
              <a:t>13</a:t>
            </a:r>
            <a:r>
              <a:rPr lang="zh-TW" altLang="en-US" dirty="0" smtClean="0"/>
              <a:t>              </a:t>
            </a:r>
            <a:endParaRPr lang="en-US" altLang="zh-TW" dirty="0" smtClean="0"/>
          </a:p>
          <a:p>
            <a:r>
              <a:rPr lang="en-US" altLang="zh-TW" dirty="0"/>
              <a:t>In our time-dependent </a:t>
            </a:r>
            <a:r>
              <a:rPr lang="en-US" altLang="zh-TW" dirty="0" smtClean="0"/>
              <a:t>SIR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</a:t>
            </a:r>
          </a:p>
          <a:p>
            <a:pPr lvl="1"/>
            <a:r>
              <a:rPr lang="en-US" altLang="zh-TW" dirty="0"/>
              <a:t>basic reproduction number </a:t>
            </a:r>
            <a:r>
              <a:rPr lang="en-US" altLang="zh-TW" dirty="0" smtClean="0"/>
              <a:t>          </a:t>
            </a:r>
            <a:r>
              <a:rPr lang="zh-TW" altLang="en-US" sz="3000" dirty="0" smtClean="0"/>
              <a:t> </a:t>
            </a:r>
            <a:r>
              <a:rPr lang="en-US" altLang="zh-TW" dirty="0" smtClean="0"/>
              <a:t>is </a:t>
            </a:r>
            <a:r>
              <a:rPr lang="en-US" altLang="zh-TW" dirty="0"/>
              <a:t>a function </a:t>
            </a:r>
            <a:r>
              <a:rPr lang="en-US" altLang="zh-TW" dirty="0" smtClean="0"/>
              <a:t>of time</a:t>
            </a:r>
            <a:r>
              <a:rPr lang="en-US" altLang="zh-TW" dirty="0"/>
              <a:t>, and it is defined as </a:t>
            </a:r>
            <a:r>
              <a:rPr lang="en-US" altLang="zh-TW" sz="3000" dirty="0"/>
              <a:t> </a:t>
            </a:r>
            <a:r>
              <a:rPr lang="en-US" altLang="zh-TW" sz="3000" dirty="0" smtClean="0"/>
              <a:t>        </a:t>
            </a:r>
            <a:r>
              <a:rPr lang="zh-TW" altLang="en-US" sz="3000" dirty="0" smtClean="0"/>
              <a:t>                 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The Basic Reproduction Number</a:t>
            </a:r>
            <a:endParaRPr lang="en-US" altLang="zh-TW" sz="3200" dirty="0"/>
          </a:p>
        </p:txBody>
      </p:sp>
      <p:pic>
        <p:nvPicPr>
          <p:cNvPr id="45" name="圖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44" y="1599167"/>
            <a:ext cx="356572" cy="2773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46" name="圖片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50" y="2834478"/>
            <a:ext cx="356572" cy="277334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69" y="4012774"/>
            <a:ext cx="1372802" cy="330820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8" y="4931116"/>
            <a:ext cx="728991" cy="330820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86" y="5396645"/>
            <a:ext cx="2472230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Autofit/>
              </a:bodyPr>
              <a:lstStyle/>
              <a:p>
                <a:r>
                  <a:rPr lang="en-US" altLang="zh-TW" dirty="0"/>
                  <a:t>Therefore, by observing the change </a:t>
                </a:r>
                <a:r>
                  <a:rPr lang="en-US" altLang="zh-TW" dirty="0" smtClean="0"/>
                  <a:t>of            with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respect </a:t>
                </a:r>
                <a:r>
                  <a:rPr lang="en-US" altLang="zh-TW" dirty="0"/>
                  <a:t>to time or even predict </a:t>
                </a:r>
                <a:r>
                  <a:rPr lang="en-US" altLang="zh-TW" dirty="0" smtClean="0"/>
                  <a:t>           </a:t>
                </a:r>
                <a:r>
                  <a:rPr lang="en-US" altLang="zh-TW" dirty="0"/>
                  <a:t>in the future, we can </a:t>
                </a:r>
                <a:r>
                  <a:rPr lang="en-US" altLang="zh-TW" dirty="0" smtClean="0"/>
                  <a:t>check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whether </a:t>
                </a:r>
                <a:r>
                  <a:rPr lang="en-US" altLang="zh-TW" dirty="0"/>
                  <a:t>certain epidemic control policies are effective or not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If R0(t</a:t>
                </a:r>
                <a:r>
                  <a:rPr lang="en-US" altLang="zh-TW" dirty="0"/>
                  <a:t>) &gt; </a:t>
                </a:r>
                <a:r>
                  <a:rPr lang="en-US" altLang="zh-TW" dirty="0" smtClean="0"/>
                  <a:t>1</a:t>
                </a:r>
                <a:r>
                  <a:rPr lang="zh-TW" altLang="en-US" dirty="0" smtClean="0"/>
                  <a:t>   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the disease will spread exponentially and infects </a:t>
                </a:r>
                <a:r>
                  <a:rPr lang="en-US" altLang="zh-TW" dirty="0" smtClean="0"/>
                  <a:t>a certain </a:t>
                </a:r>
                <a:r>
                  <a:rPr lang="en-US" altLang="zh-TW" dirty="0"/>
                  <a:t>fraction of the total population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.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If                   , the disease </a:t>
                </a:r>
                <a:r>
                  <a:rPr lang="en-US" altLang="zh-TW" dirty="0"/>
                  <a:t>will eventually be contained.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7"/>
                <a:stretch>
                  <a:fillRect t="-1019" r="-1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The Basic Reproduction Number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88" y="1567972"/>
            <a:ext cx="728991" cy="33082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53" y="1981224"/>
            <a:ext cx="728991" cy="3308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45" y="4056019"/>
            <a:ext cx="1337144" cy="3308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74" y="3230263"/>
            <a:ext cx="1337144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Introduction</a:t>
            </a:r>
            <a:endParaRPr lang="en-US" altLang="zh-TW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Time-dependent SIR model</a:t>
            </a:r>
          </a:p>
          <a:p>
            <a:r>
              <a:rPr lang="en-US" altLang="zh-TW" dirty="0" smtClean="0">
                <a:cs typeface="+mn-cs"/>
              </a:rPr>
              <a:t>The </a:t>
            </a:r>
            <a:r>
              <a:rPr lang="en-US" altLang="zh-TW" dirty="0">
                <a:cs typeface="+mn-cs"/>
              </a:rPr>
              <a:t>SIR model with undetectable infected persons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IC model for disease propagation in networks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Numerical results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Discussions and suggestion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Conclusion</a:t>
            </a:r>
            <a:endParaRPr lang="zh-TW" alt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54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6252972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dirty="0" smtClean="0"/>
              <a:t>To </a:t>
            </a:r>
            <a:r>
              <a:rPr lang="en-US" altLang="zh-TW" dirty="0"/>
              <a:t>take the undetectable infected persons into </a:t>
            </a:r>
            <a:r>
              <a:rPr lang="en-US" altLang="zh-TW" dirty="0" smtClean="0"/>
              <a:t>account, we </a:t>
            </a:r>
            <a:r>
              <a:rPr lang="en-US" altLang="zh-TW" dirty="0"/>
              <a:t>assume that there are two types of infected </a:t>
            </a:r>
            <a:r>
              <a:rPr lang="en-US" altLang="zh-TW" dirty="0" smtClean="0"/>
              <a:t>persons. 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individuals who are </a:t>
            </a:r>
            <a:r>
              <a:rPr lang="en-US" altLang="zh-TW" b="1" dirty="0"/>
              <a:t>detectable</a:t>
            </a:r>
            <a:r>
              <a:rPr lang="en-US" altLang="zh-TW" dirty="0"/>
              <a:t> (with obvious symptoms) </a:t>
            </a:r>
            <a:r>
              <a:rPr lang="en-US" altLang="zh-TW" dirty="0" smtClean="0"/>
              <a:t>are categorized </a:t>
            </a:r>
            <a:r>
              <a:rPr lang="en-US" altLang="zh-TW" dirty="0"/>
              <a:t>as </a:t>
            </a:r>
            <a:r>
              <a:rPr lang="en-US" altLang="zh-TW" b="1" dirty="0"/>
              <a:t>type I</a:t>
            </a:r>
            <a:r>
              <a:rPr lang="en-US" altLang="zh-TW" dirty="0"/>
              <a:t> infected </a:t>
            </a:r>
            <a:r>
              <a:rPr lang="en-US" altLang="zh-TW" dirty="0" smtClean="0"/>
              <a:t>persons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asymptomatic </a:t>
            </a:r>
            <a:r>
              <a:rPr lang="en-US" altLang="zh-TW" dirty="0" smtClean="0"/>
              <a:t>individuals who </a:t>
            </a:r>
            <a:r>
              <a:rPr lang="en-US" altLang="zh-TW" dirty="0"/>
              <a:t>are </a:t>
            </a:r>
            <a:r>
              <a:rPr lang="en-US" altLang="zh-TW" b="1" dirty="0"/>
              <a:t>undetectable</a:t>
            </a:r>
            <a:r>
              <a:rPr lang="en-US" altLang="zh-TW" dirty="0"/>
              <a:t> are categorized as </a:t>
            </a:r>
            <a:r>
              <a:rPr lang="en-US" altLang="zh-TW" b="1" dirty="0"/>
              <a:t>type II </a:t>
            </a:r>
            <a:r>
              <a:rPr lang="en-US" altLang="zh-TW" dirty="0" smtClean="0"/>
              <a:t>infected persons.</a:t>
            </a:r>
          </a:p>
          <a:p>
            <a:pPr lvl="1"/>
            <a:endParaRPr lang="en-US" altLang="zh-TW" dirty="0" smtClean="0"/>
          </a:p>
          <a:p>
            <a:r>
              <a:rPr lang="en-US" altLang="zh-TW" dirty="0"/>
              <a:t>For an infected individual, it has probability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to </a:t>
            </a:r>
            <a:r>
              <a:rPr lang="en-US" altLang="zh-TW" dirty="0"/>
              <a:t>be </a:t>
            </a:r>
            <a:r>
              <a:rPr lang="en-US" altLang="zh-TW" dirty="0" smtClean="0"/>
              <a:t>type I </a:t>
            </a:r>
            <a:r>
              <a:rPr lang="en-US" altLang="zh-TW" dirty="0"/>
              <a:t>and </a:t>
            </a:r>
            <a:r>
              <a:rPr lang="en-US" altLang="zh-TW" dirty="0" smtClean="0"/>
              <a:t>probability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</a:t>
            </a:r>
            <a:r>
              <a:rPr lang="en-US" altLang="zh-TW" dirty="0"/>
              <a:t>to be type </a:t>
            </a:r>
            <a:r>
              <a:rPr lang="en-US" altLang="zh-TW" dirty="0" smtClean="0"/>
              <a:t>II</a:t>
            </a:r>
          </a:p>
          <a:p>
            <a:pPr lvl="1"/>
            <a:r>
              <a:rPr lang="en-US" altLang="zh-TW" dirty="0" smtClean="0"/>
              <a:t>where                         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The SIR model with undetectable infected persons</a:t>
            </a:r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95" y="4468634"/>
            <a:ext cx="336763" cy="19413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14" y="4865619"/>
            <a:ext cx="344687" cy="19413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25" y="5210896"/>
            <a:ext cx="1737302" cy="2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Denote</a:t>
                </a:r>
                <a:r>
                  <a:rPr lang="zh-TW" altLang="en-US" dirty="0"/>
                  <a:t>  </a:t>
                </a:r>
                <a:r>
                  <a:rPr lang="en-US" altLang="zh-TW" dirty="0"/>
                  <a:t> 1(t) 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and 1(t)</a:t>
                </a:r>
                <a:r>
                  <a:rPr lang="zh-TW" altLang="en-US" dirty="0"/>
                  <a:t>  </a:t>
                </a:r>
                <a:r>
                  <a:rPr lang="en-US" altLang="zh-TW" dirty="0"/>
                  <a:t> as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the transmission rate and the recovering rate of type I at time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/>
                  <a:t>. </a:t>
                </a:r>
              </a:p>
              <a:p>
                <a:pPr lvl="1"/>
                <a:r>
                  <a:rPr lang="en-US" altLang="zh-TW" dirty="0" smtClean="0"/>
                  <a:t>Similarly</a:t>
                </a:r>
                <a:r>
                  <a:rPr lang="en-US" altLang="zh-TW" dirty="0"/>
                  <a:t>, 2(t)</a:t>
                </a:r>
                <a:r>
                  <a:rPr lang="zh-TW" altLang="en-US" dirty="0"/>
                  <a:t>   </a:t>
                </a:r>
                <a:r>
                  <a:rPr lang="en-US" altLang="zh-TW" dirty="0"/>
                  <a:t> and </a:t>
                </a:r>
                <a:r>
                  <a:rPr lang="en-US" altLang="zh-TW" dirty="0" smtClean="0"/>
                  <a:t>         for </a:t>
                </a:r>
                <a:r>
                  <a:rPr lang="en-US" altLang="zh-TW" dirty="0"/>
                  <a:t>type II at time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/>
                  <a:t>Let X1(t) (</a:t>
                </a:r>
                <a:r>
                  <a:rPr lang="en-US" altLang="zh-TW" dirty="0" smtClean="0"/>
                  <a:t>resp.          ) </a:t>
                </a:r>
                <a:r>
                  <a:rPr lang="en-US" altLang="zh-TW" dirty="0"/>
                  <a:t>be </a:t>
                </a:r>
                <a:r>
                  <a:rPr lang="en-US" altLang="zh-TW" dirty="0" smtClean="0"/>
                  <a:t>the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number </a:t>
                </a:r>
                <a:r>
                  <a:rPr lang="en-US" altLang="zh-TW" dirty="0"/>
                  <a:t>of type I (resp. type II) infected persons 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Similar to </a:t>
                </a:r>
                <a:r>
                  <a:rPr lang="en-US" altLang="zh-TW" dirty="0"/>
                  <a:t>the derivation </a:t>
                </a:r>
                <a:r>
                  <a:rPr lang="en-US" altLang="zh-TW" dirty="0" smtClean="0"/>
                  <a:t>of</a:t>
                </a:r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pPr marL="109728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We </a:t>
                </a:r>
                <a:r>
                  <a:rPr lang="en-US" altLang="zh-TW" dirty="0"/>
                  <a:t>assume </a:t>
                </a:r>
                <a:r>
                  <a:rPr lang="en-US" altLang="zh-TW" dirty="0" smtClean="0"/>
                  <a:t>that                                and split</a:t>
                </a:r>
                <a:r>
                  <a:rPr lang="zh-TW" altLang="en-US" dirty="0" smtClean="0"/>
                  <a:t>          </a:t>
                </a:r>
                <a:r>
                  <a:rPr lang="en-US" altLang="zh-TW" dirty="0" smtClean="0"/>
                  <a:t>into 				two types of infected persons.</a:t>
                </a:r>
                <a:endParaRPr lang="en-US" altLang="zh-TW" dirty="0"/>
              </a:p>
              <a:p>
                <a:pPr marL="109728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13"/>
                <a:stretch>
                  <a:fillRect t="-1019" r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The Governing Equations </a:t>
            </a:r>
            <a:endParaRPr lang="en-US" altLang="zh-TW" sz="3600" dirty="0"/>
          </a:p>
        </p:txBody>
      </p:sp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25" y="1587894"/>
            <a:ext cx="669563" cy="3308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37" y="1575195"/>
            <a:ext cx="657677" cy="3308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95" y="2392423"/>
            <a:ext cx="669563" cy="33082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18" y="2371861"/>
            <a:ext cx="657677" cy="33081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58" y="2840732"/>
            <a:ext cx="754743" cy="3308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63" y="2847329"/>
            <a:ext cx="754743" cy="33082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04" y="4062084"/>
            <a:ext cx="5393982" cy="59169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50" y="4975121"/>
            <a:ext cx="3342324" cy="279924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4" y="5454427"/>
            <a:ext cx="2492039" cy="33082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54" y="5467801"/>
            <a:ext cx="633905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/>
              <a:t>We have the </a:t>
            </a:r>
            <a:r>
              <a:rPr lang="en-US" altLang="zh-TW" dirty="0" smtClean="0"/>
              <a:t>following difference </a:t>
            </a:r>
            <a:r>
              <a:rPr lang="en-US" altLang="zh-TW" dirty="0"/>
              <a:t>equations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lvl="1"/>
            <a:r>
              <a:rPr lang="en-US" altLang="zh-TW" dirty="0" smtClean="0"/>
              <a:t>where</a:t>
            </a:r>
            <a:r>
              <a:rPr lang="zh-TW" altLang="en-US" dirty="0" smtClean="0"/>
              <a:t>                                   </a:t>
            </a:r>
            <a:r>
              <a:rPr lang="en-US" altLang="zh-TW" dirty="0" smtClean="0"/>
              <a:t>are constants</a:t>
            </a:r>
          </a:p>
          <a:p>
            <a:r>
              <a:rPr lang="en-US" altLang="zh-TW" dirty="0"/>
              <a:t> It is noteworthy that those constants can also be time-dependent as we </a:t>
            </a:r>
            <a:r>
              <a:rPr lang="en-US" altLang="zh-TW" dirty="0" smtClean="0"/>
              <a:t>have in previous section</a:t>
            </a:r>
          </a:p>
          <a:p>
            <a:pPr lvl="1"/>
            <a:r>
              <a:rPr lang="en-US" altLang="zh-TW" dirty="0"/>
              <a:t>However, in this section, we set them as constants to focus on the </a:t>
            </a:r>
            <a:r>
              <a:rPr lang="en-US" altLang="zh-TW" b="1" dirty="0"/>
              <a:t>effect of undetectable infected persons</a:t>
            </a:r>
            <a:r>
              <a:rPr lang="en-US" altLang="zh-TW" dirty="0"/>
              <a:t>.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The Governing Equations </a:t>
            </a:r>
            <a:endParaRPr lang="en-US" altLang="zh-TW" sz="3600" dirty="0"/>
          </a:p>
        </p:txBody>
      </p:sp>
      <p:pic>
        <p:nvPicPr>
          <p:cNvPr id="28" name="圖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96" y="3774226"/>
            <a:ext cx="2505904" cy="3050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4" y="2110294"/>
            <a:ext cx="6679621" cy="2799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61" y="2640349"/>
            <a:ext cx="6765105" cy="2799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88" y="3184022"/>
            <a:ext cx="4436876" cy="2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/>
              <a:t>Rewriting </a:t>
            </a:r>
            <a:r>
              <a:rPr lang="en-US" altLang="zh-TW" dirty="0" smtClean="0"/>
              <a:t>the governing equation in </a:t>
            </a:r>
            <a:r>
              <a:rPr lang="en-US" altLang="zh-TW" dirty="0"/>
              <a:t>the matrix form yields the following matrix equation: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where</a:t>
            </a:r>
            <a:endParaRPr lang="en-US" altLang="zh-TW" dirty="0"/>
          </a:p>
          <a:p>
            <a:r>
              <a:rPr lang="en-US" altLang="zh-TW" dirty="0"/>
              <a:t>Let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 </a:t>
            </a:r>
            <a:r>
              <a:rPr lang="en-US" altLang="zh-TW" dirty="0"/>
              <a:t>be the transition matrix of the </a:t>
            </a:r>
            <a:r>
              <a:rPr lang="en-US" altLang="zh-TW" dirty="0" smtClean="0"/>
              <a:t>above</a:t>
            </a:r>
            <a:r>
              <a:rPr lang="zh-TW" altLang="en-US" dirty="0" smtClean="0"/>
              <a:t> </a:t>
            </a:r>
            <a:r>
              <a:rPr lang="en-US" altLang="zh-TW" dirty="0" smtClean="0"/>
              <a:t>system </a:t>
            </a:r>
            <a:r>
              <a:rPr lang="en-US" altLang="zh-TW" dirty="0"/>
              <a:t>equations</a:t>
            </a:r>
            <a:endParaRPr lang="en-US" altLang="zh-TW" dirty="0" smtClean="0"/>
          </a:p>
          <a:p>
            <a:endParaRPr lang="en-US" altLang="zh-TW" dirty="0"/>
          </a:p>
          <a:p>
            <a:pPr marL="109728" indent="0">
              <a:buNone/>
            </a:pP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The Governing Equations </a:t>
            </a:r>
            <a:endParaRPr lang="en-US" altLang="zh-TW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889" y="2535173"/>
            <a:ext cx="7135221" cy="9240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25" y="3750396"/>
            <a:ext cx="1725416" cy="2674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8" y="4197401"/>
            <a:ext cx="261486" cy="22979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8995" y="4987749"/>
            <a:ext cx="4887007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It is well-known (from linear algebra) such a system is </a:t>
                </a:r>
                <a:r>
                  <a:rPr lang="en-US" altLang="zh-TW" dirty="0" smtClean="0"/>
                  <a:t>stable if </a:t>
                </a:r>
                <a:r>
                  <a:rPr lang="en-US" altLang="zh-TW" dirty="0"/>
                  <a:t>the spectral radius (the largest absolute value of the </a:t>
                </a:r>
                <a:r>
                  <a:rPr lang="en-US" altLang="zh-TW" dirty="0" smtClean="0"/>
                  <a:t>eigenvalue) of      is </a:t>
                </a:r>
                <a:r>
                  <a:rPr lang="en-US" altLang="zh-TW" dirty="0"/>
                  <a:t>less than 1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/>
                  <a:t>In other words, X1(t + 1)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:r>
                  <a:rPr lang="en-US" altLang="zh-TW" dirty="0"/>
                  <a:t>X2(t + </a:t>
                </a:r>
                <a:r>
                  <a:rPr lang="en-US" altLang="zh-TW" dirty="0" smtClean="0"/>
                  <a:t>1)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will </a:t>
                </a:r>
                <a:r>
                  <a:rPr lang="en-US" altLang="zh-TW" dirty="0"/>
                  <a:t>converge gradually to finite constants when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/>
                  <a:t> goes to infinity.</a:t>
                </a:r>
              </a:p>
              <a:p>
                <a:pPr lvl="1"/>
                <a:r>
                  <a:rPr lang="en-US" altLang="zh-TW" dirty="0" smtClean="0"/>
                  <a:t>In </a:t>
                </a:r>
                <a:r>
                  <a:rPr lang="en-US" altLang="zh-TW" dirty="0"/>
                  <a:t>that case, there will not be an outbreak.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On </a:t>
                </a:r>
                <a:r>
                  <a:rPr lang="en-US" altLang="zh-TW" dirty="0"/>
                  <a:t>the contrary, if </a:t>
                </a:r>
                <a:r>
                  <a:rPr lang="en-US" altLang="zh-TW" dirty="0" smtClean="0"/>
                  <a:t>the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spectral </a:t>
                </a:r>
                <a:r>
                  <a:rPr lang="en-US" altLang="zh-TW" dirty="0"/>
                  <a:t>radius is greater than </a:t>
                </a:r>
                <a:r>
                  <a:rPr lang="en-US" altLang="zh-TW" dirty="0" smtClean="0"/>
                  <a:t>1,</a:t>
                </a:r>
              </a:p>
              <a:p>
                <a:pPr lvl="1"/>
                <a:r>
                  <a:rPr lang="en-US" altLang="zh-TW" dirty="0" smtClean="0"/>
                  <a:t>There </a:t>
                </a:r>
                <a:r>
                  <a:rPr lang="en-US" altLang="zh-TW" dirty="0"/>
                  <a:t>will be an </a:t>
                </a:r>
                <a:r>
                  <a:rPr lang="en-US" altLang="zh-TW" dirty="0" smtClean="0"/>
                  <a:t>outbreak.</a:t>
                </a:r>
              </a:p>
              <a:p>
                <a:pPr lvl="1"/>
                <a:r>
                  <a:rPr lang="en-US" altLang="zh-TW" dirty="0" smtClean="0"/>
                  <a:t>The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number </a:t>
                </a:r>
                <a:r>
                  <a:rPr lang="en-US" altLang="zh-TW" dirty="0"/>
                  <a:t>of infected persons will grow exponentially with </a:t>
                </a:r>
                <a:r>
                  <a:rPr lang="en-US" altLang="zh-TW" dirty="0" smtClean="0"/>
                  <a:t>respect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to </a:t>
                </a:r>
                <a:r>
                  <a:rPr lang="en-US" altLang="zh-TW" dirty="0"/>
                  <a:t>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/>
                  <a:t>.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6"/>
                <a:stretch>
                  <a:fillRect t="-10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The Governing Equations </a:t>
            </a:r>
            <a:endParaRPr lang="en-US" altLang="zh-TW" sz="3600" dirty="0"/>
          </a:p>
        </p:txBody>
      </p:sp>
      <p:pic>
        <p:nvPicPr>
          <p:cNvPr id="11" name="圖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86" y="2426658"/>
            <a:ext cx="261486" cy="2297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85" y="2814356"/>
            <a:ext cx="1321295" cy="3308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63" y="2825290"/>
            <a:ext cx="1321295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To further examine the stability condition of such a system, we </a:t>
            </a:r>
            <a:r>
              <a:rPr lang="en-US" altLang="zh-TW" dirty="0" smtClean="0"/>
              <a:t>let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Note that  </a:t>
            </a:r>
            <a:r>
              <a:rPr lang="en-US" altLang="zh-TW" dirty="0" smtClean="0"/>
              <a:t>     </a:t>
            </a:r>
            <a:r>
              <a:rPr lang="en-US" altLang="zh-TW" dirty="0"/>
              <a:t>is simply the basic reproduction number of a </a:t>
            </a:r>
            <a:r>
              <a:rPr lang="en-US" altLang="zh-TW" dirty="0" smtClean="0"/>
              <a:t>newly</a:t>
            </a:r>
            <a:r>
              <a:rPr lang="zh-TW" altLang="en-US" dirty="0" smtClean="0"/>
              <a:t> </a:t>
            </a:r>
            <a:r>
              <a:rPr lang="en-US" altLang="zh-TW" dirty="0" smtClean="0"/>
              <a:t>infected </a:t>
            </a:r>
            <a:r>
              <a:rPr lang="en-US" altLang="zh-TW" dirty="0"/>
              <a:t>person as an infected person can further infect on </a:t>
            </a:r>
            <a:r>
              <a:rPr lang="en-US" altLang="zh-TW" dirty="0" smtClean="0"/>
              <a:t>average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 </a:t>
            </a:r>
            <a:r>
              <a:rPr lang="en-US" altLang="zh-TW" dirty="0"/>
              <a:t>(resp</a:t>
            </a:r>
            <a:r>
              <a:rPr lang="en-US" altLang="zh-TW" dirty="0" smtClean="0"/>
              <a:t>.</a:t>
            </a:r>
            <a:r>
              <a:rPr lang="zh-TW" altLang="en-US" dirty="0" smtClean="0"/>
              <a:t>             </a:t>
            </a:r>
            <a:r>
              <a:rPr lang="en-US" altLang="zh-TW" dirty="0" smtClean="0"/>
              <a:t>) </a:t>
            </a:r>
            <a:r>
              <a:rPr lang="en-US" altLang="zh-TW" dirty="0"/>
              <a:t>persons if it is of type I (resp. type II) and </a:t>
            </a:r>
            <a:r>
              <a:rPr lang="en-US" altLang="zh-TW" dirty="0" smtClean="0"/>
              <a:t>that happens </a:t>
            </a:r>
            <a:r>
              <a:rPr lang="en-US" altLang="zh-TW" dirty="0"/>
              <a:t>with probability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</a:t>
            </a:r>
            <a:r>
              <a:rPr lang="en-US" altLang="zh-TW" dirty="0"/>
              <a:t>(resp.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).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The Basic Reproduction Number</a:t>
            </a:r>
            <a:endParaRPr lang="en-US" altLang="zh-TW" sz="3200" dirty="0"/>
          </a:p>
        </p:txBody>
      </p:sp>
      <p:pic>
        <p:nvPicPr>
          <p:cNvPr id="45" name="圖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3355396"/>
            <a:ext cx="356572" cy="2773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39" y="2516886"/>
            <a:ext cx="2666363" cy="47344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04" y="4086484"/>
            <a:ext cx="778516" cy="33082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2" y="4102796"/>
            <a:ext cx="770592" cy="33082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96" y="4603163"/>
            <a:ext cx="336763" cy="19413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62" y="5010761"/>
            <a:ext cx="344687" cy="1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cs typeface="+mn-cs"/>
              </a:rPr>
              <a:t>Introduction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Time-dependent SIR model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SIR model with undetectable infected persons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IC model for disease propagation in networks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Numerical results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Discussions and suggestion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Conclusion</a:t>
            </a:r>
            <a:endParaRPr lang="zh-TW" alt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30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The Basic Reproduction Number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39" y="2516886"/>
            <a:ext cx="2666363" cy="4734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38" y="1527560"/>
            <a:ext cx="7582958" cy="151468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9" y="4917075"/>
            <a:ext cx="2666363" cy="4734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081" y="3494716"/>
            <a:ext cx="7688719" cy="9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One </a:t>
            </a:r>
            <a:r>
              <a:rPr lang="en-US" altLang="zh-TW" dirty="0" smtClean="0"/>
              <a:t>interesting strategy</a:t>
            </a:r>
            <a:r>
              <a:rPr lang="en-US" altLang="zh-TW" dirty="0"/>
              <a:t>, once suggested by Boris Johnson, the British </a:t>
            </a:r>
            <a:r>
              <a:rPr lang="en-US" altLang="zh-TW" dirty="0" smtClean="0"/>
              <a:t>prime minister</a:t>
            </a:r>
            <a:r>
              <a:rPr lang="en-US" altLang="zh-TW" dirty="0"/>
              <a:t>, is to have a sufficiently high fraction of </a:t>
            </a:r>
            <a:r>
              <a:rPr lang="en-US" altLang="zh-TW" dirty="0" smtClean="0"/>
              <a:t>individuals infected </a:t>
            </a:r>
            <a:r>
              <a:rPr lang="en-US" altLang="zh-TW" dirty="0"/>
              <a:t>by COVID-19 and recovered from the disease to </a:t>
            </a:r>
            <a:r>
              <a:rPr lang="en-US" altLang="zh-TW" dirty="0" smtClean="0"/>
              <a:t>achieve </a:t>
            </a:r>
            <a:r>
              <a:rPr lang="en-US" altLang="zh-TW" b="1" dirty="0" smtClean="0"/>
              <a:t>herd</a:t>
            </a:r>
            <a:r>
              <a:rPr lang="en-US" altLang="zh-TW" dirty="0" smtClean="0"/>
              <a:t> </a:t>
            </a:r>
            <a:r>
              <a:rPr lang="en-US" altLang="zh-TW" b="1" dirty="0"/>
              <a:t>immunity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The question is, what will be the </a:t>
            </a:r>
            <a:r>
              <a:rPr lang="en-US" altLang="zh-TW" b="1" dirty="0" smtClean="0"/>
              <a:t>fraction of individuals </a:t>
            </a:r>
            <a:r>
              <a:rPr lang="en-US" altLang="zh-TW" dirty="0" smtClean="0"/>
              <a:t>that need to be infected to achieve herd immunity for COVID-19.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note that herd </a:t>
            </a:r>
            <a:r>
              <a:rPr lang="en-US" altLang="zh-TW" dirty="0" smtClean="0"/>
              <a:t>immunity corresponds </a:t>
            </a:r>
            <a:r>
              <a:rPr lang="en-US" altLang="zh-TW" dirty="0"/>
              <a:t>to the </a:t>
            </a:r>
            <a:r>
              <a:rPr lang="en-US" altLang="zh-TW" b="1" dirty="0"/>
              <a:t>reduction of the number of susceptible </a:t>
            </a:r>
            <a:r>
              <a:rPr lang="en-US" altLang="zh-TW" b="1" dirty="0" smtClean="0"/>
              <a:t>persons</a:t>
            </a:r>
            <a:r>
              <a:rPr lang="en-US" altLang="zh-TW" dirty="0" smtClean="0"/>
              <a:t> in </a:t>
            </a:r>
            <a:r>
              <a:rPr lang="en-US" altLang="zh-TW" dirty="0"/>
              <a:t>the SIR model.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Herd Immunity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57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Autofit/>
              </a:bodyPr>
              <a:lstStyle/>
              <a:p>
                <a:r>
                  <a:rPr lang="en-US" altLang="zh-TW" dirty="0" smtClean="0"/>
                  <a:t>We assume that </a:t>
                </a:r>
                <a:r>
                  <a:rPr lang="en-US" altLang="zh-TW" dirty="0"/>
                  <a:t>there is a probability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/>
                  <a:t> that a randomly chosen person </a:t>
                </a:r>
                <a:r>
                  <a:rPr lang="en-US" altLang="zh-TW" dirty="0" smtClean="0"/>
                  <a:t>is susceptible </a:t>
                </a:r>
                <a:r>
                  <a:rPr lang="en-US" altLang="zh-TW" dirty="0"/>
                  <a:t>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/>
                  <a:t>.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This </a:t>
                </a:r>
                <a:r>
                  <a:rPr lang="en-US" altLang="zh-TW" dirty="0"/>
                  <a:t>is equivalent to that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 smtClean="0"/>
                  <a:t> fraction of individuals </a:t>
                </a:r>
                <a:r>
                  <a:rPr lang="en-US" altLang="zh-TW" dirty="0"/>
                  <a:t>are immune to the </a:t>
                </a:r>
                <a:r>
                  <a:rPr lang="en-US" altLang="zh-TW" dirty="0" smtClean="0"/>
                  <a:t>disease.</a:t>
                </a:r>
              </a:p>
              <a:p>
                <a:r>
                  <a:rPr lang="en-US" altLang="zh-TW" dirty="0"/>
                  <a:t>Under such an assumption</a:t>
                </a:r>
                <a:r>
                  <a:rPr lang="en-US" altLang="zh-TW" dirty="0" smtClean="0"/>
                  <a:t>, we then have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In view of the difference equation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can rewrite the governing equations for herd immunity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5"/>
                <a:stretch>
                  <a:fillRect t="-10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Herd Immunity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40" y="3724304"/>
            <a:ext cx="1137067" cy="44769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11" y="5106007"/>
            <a:ext cx="5393982" cy="5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In </a:t>
            </a:r>
            <a:r>
              <a:rPr lang="en-US" altLang="zh-TW" dirty="0"/>
              <a:t>comparison with the original governing </a:t>
            </a:r>
            <a:r>
              <a:rPr lang="en-US" altLang="zh-TW" dirty="0" smtClean="0"/>
              <a:t>equations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only difference is the change of the transmission </a:t>
            </a:r>
            <a:r>
              <a:rPr lang="en-US" altLang="zh-TW" dirty="0" smtClean="0"/>
              <a:t>rate.</a:t>
            </a:r>
          </a:p>
          <a:p>
            <a:endParaRPr lang="en-US" altLang="zh-TW" dirty="0"/>
          </a:p>
          <a:p>
            <a:pPr marL="109728" indent="0">
              <a:buNone/>
            </a:pP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Herd Immunity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68553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68553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04" y="2170177"/>
            <a:ext cx="6679621" cy="27992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61" y="2700232"/>
            <a:ext cx="6765105" cy="27992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88" y="3243905"/>
            <a:ext cx="4436876" cy="279924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289261" y="4486238"/>
            <a:ext cx="7093313" cy="1353652"/>
            <a:chOff x="1289261" y="4486238"/>
            <a:chExt cx="7093313" cy="1353652"/>
          </a:xfrm>
        </p:grpSpPr>
        <p:pic>
          <p:nvPicPr>
            <p:cNvPr id="8" name="圖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61" y="4486238"/>
              <a:ext cx="6999774" cy="279924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18" y="5016293"/>
              <a:ext cx="7085256" cy="279924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145" y="5559966"/>
              <a:ext cx="4436876" cy="279924"/>
            </a:xfrm>
            <a:prstGeom prst="rect">
              <a:avLst/>
            </a:prstGeom>
          </p:spPr>
        </p:pic>
      </p:grpSp>
      <p:sp>
        <p:nvSpPr>
          <p:cNvPr id="18" name="圓角矩形 17"/>
          <p:cNvSpPr/>
          <p:nvPr/>
        </p:nvSpPr>
        <p:spPr>
          <a:xfrm>
            <a:off x="3572310" y="2075249"/>
            <a:ext cx="3234890" cy="9712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3635582" y="4397993"/>
            <a:ext cx="3476417" cy="9712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86" y="5975190"/>
            <a:ext cx="4602819" cy="2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6205" y="1332643"/>
            <a:ext cx="7811590" cy="254353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Herd Immunity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87" y="4840031"/>
            <a:ext cx="2666363" cy="4734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930" y="4857133"/>
            <a:ext cx="701968" cy="4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Introduction</a:t>
            </a:r>
            <a:endParaRPr lang="en-US" altLang="zh-TW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Time-dependent SIR model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SIR model with undetectable infected persons</a:t>
            </a:r>
          </a:p>
          <a:p>
            <a:r>
              <a:rPr lang="en-US" altLang="zh-TW" dirty="0">
                <a:cs typeface="+mn-cs"/>
              </a:rPr>
              <a:t>The IC model for disease propagation in networks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Numerical results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Discussions and suggestion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Conclusion</a:t>
            </a:r>
            <a:endParaRPr lang="zh-TW" alt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1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625297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Our analysis in the previous </a:t>
                </a:r>
                <a:r>
                  <a:rPr lang="en-US" altLang="zh-TW" dirty="0" smtClean="0"/>
                  <a:t>model does </a:t>
                </a:r>
                <a:r>
                  <a:rPr lang="en-US" altLang="zh-TW" dirty="0"/>
                  <a:t>not consider how </a:t>
                </a:r>
                <a:r>
                  <a:rPr lang="en-US" altLang="zh-TW" dirty="0" smtClean="0"/>
                  <a:t>the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structure </a:t>
                </a:r>
                <a:r>
                  <a:rPr lang="en-US" altLang="zh-TW" dirty="0"/>
                  <a:t>of a social network affects the propagation of a disease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we consider the independent </a:t>
                </a:r>
                <a:r>
                  <a:rPr lang="en-US" altLang="zh-TW" dirty="0" smtClean="0"/>
                  <a:t>cascade (IC</a:t>
                </a:r>
                <a:r>
                  <a:rPr lang="en-US" altLang="zh-TW" dirty="0"/>
                  <a:t>) model for disease propagation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In </a:t>
                </a:r>
                <a:r>
                  <a:rPr lang="en-US" altLang="zh-TW" dirty="0"/>
                  <a:t>the IC model, </a:t>
                </a:r>
                <a:r>
                  <a:rPr lang="en-US" altLang="zh-TW" dirty="0" smtClean="0"/>
                  <a:t>there is </a:t>
                </a:r>
                <a:r>
                  <a:rPr lang="en-US" altLang="zh-TW" dirty="0"/>
                  <a:t>a social network modeled by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,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set of nodes,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dirty="0"/>
                  <a:t> is the set of edges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sz="2800" dirty="0"/>
                  <a:t>An </a:t>
                </a:r>
                <a:r>
                  <a:rPr lang="en-US" altLang="zh-TW" sz="2800" dirty="0" smtClean="0"/>
                  <a:t>infected node </a:t>
                </a:r>
                <a:r>
                  <a:rPr lang="en-US" altLang="zh-TW" sz="2800" dirty="0"/>
                  <a:t>can transmit the disease to a neighboring susceptible </a:t>
                </a:r>
                <a:r>
                  <a:rPr lang="en-US" altLang="zh-TW" sz="2800" dirty="0" smtClean="0"/>
                  <a:t>node (through </a:t>
                </a:r>
                <a:r>
                  <a:rPr lang="en-US" altLang="zh-TW" sz="2800" dirty="0"/>
                  <a:t>an edge) with a certain propagation probability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6252972"/>
              </a:xfrm>
              <a:blipFill rotWithShape="0">
                <a:blip r:embed="rId3"/>
                <a:stretch>
                  <a:fillRect t="-877" r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The IC model for disease propagation in networks</a:t>
            </a:r>
          </a:p>
        </p:txBody>
      </p:sp>
    </p:spTree>
    <p:extLst>
      <p:ext uri="{BB962C8B-B14F-4D97-AF65-F5344CB8AC3E}">
        <p14:creationId xmlns:p14="http://schemas.microsoft.com/office/powerpoint/2010/main" val="20413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625297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As </a:t>
                </a:r>
                <a:r>
                  <a:rPr lang="en-US" altLang="zh-TW" dirty="0" smtClean="0"/>
                  <a:t>there are </a:t>
                </a:r>
                <a:r>
                  <a:rPr lang="en-US" altLang="zh-TW" dirty="0"/>
                  <a:t>two types of infected persons in our model,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denote by </a:t>
                </a:r>
                <a:r>
                  <a:rPr lang="zh-TW" altLang="en-US" dirty="0" smtClean="0"/>
                  <a:t>   </a:t>
                </a:r>
                <a:r>
                  <a:rPr lang="en-US" altLang="zh-TW" dirty="0" smtClean="0"/>
                  <a:t>1 (resp.</a:t>
                </a:r>
                <a:r>
                  <a:rPr lang="zh-TW" altLang="en-US" dirty="0" smtClean="0"/>
                  <a:t>    </a:t>
                </a:r>
                <a:r>
                  <a:rPr lang="en-US" altLang="zh-TW" dirty="0" smtClean="0"/>
                  <a:t>2</a:t>
                </a:r>
                <a:r>
                  <a:rPr lang="en-US" altLang="zh-TW" dirty="0"/>
                  <a:t>) the </a:t>
                </a:r>
                <a:r>
                  <a:rPr lang="en-US" altLang="zh-TW" b="1" dirty="0"/>
                  <a:t>propagation probability </a:t>
                </a:r>
                <a:r>
                  <a:rPr lang="en-US" altLang="zh-TW" dirty="0"/>
                  <a:t>that a type I (resp. type </a:t>
                </a:r>
                <a:r>
                  <a:rPr lang="en-US" altLang="zh-TW" dirty="0" smtClean="0"/>
                  <a:t>II) infected </a:t>
                </a:r>
                <a:r>
                  <a:rPr lang="en-US" altLang="zh-TW" dirty="0"/>
                  <a:t>node transmits the disease to an (</a:t>
                </a:r>
                <a:r>
                  <a:rPr lang="en-US" altLang="zh-TW" b="1" dirty="0"/>
                  <a:t>immediate</a:t>
                </a:r>
                <a:r>
                  <a:rPr lang="en-US" altLang="zh-TW" dirty="0"/>
                  <a:t>) neighbor </a:t>
                </a:r>
                <a:r>
                  <a:rPr lang="en-US" altLang="zh-TW" dirty="0" smtClean="0"/>
                  <a:t>of the infected </a:t>
                </a:r>
                <a:r>
                  <a:rPr lang="en-US" altLang="zh-TW" dirty="0"/>
                  <a:t>node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It becomes a </a:t>
                </a:r>
                <a:r>
                  <a:rPr lang="en-US" altLang="zh-TW" dirty="0"/>
                  <a:t>type I (type II) infected node with </a:t>
                </a:r>
                <a:r>
                  <a:rPr lang="en-US" altLang="zh-TW" dirty="0" smtClean="0"/>
                  <a:t>probability</a:t>
                </a:r>
                <a:r>
                  <a:rPr lang="en-US" altLang="zh-TW" sz="600" dirty="0" smtClean="0"/>
                  <a:t> </a:t>
                </a:r>
                <a:r>
                  <a:rPr lang="en-US" altLang="zh-TW" dirty="0"/>
                  <a:t>(resp</a:t>
                </a:r>
                <a:r>
                  <a:rPr lang="en-US" altLang="zh-TW" dirty="0" smtClean="0"/>
                  <a:t>.</a:t>
                </a:r>
                <a:r>
                  <a:rPr lang="en-US" altLang="zh-TW" sz="3000" dirty="0" smtClean="0"/>
                  <a:t>     )</a:t>
                </a:r>
                <a:endParaRPr lang="en-US" altLang="zh-TW" sz="3200" dirty="0" smtClean="0"/>
              </a:p>
              <a:p>
                <a:r>
                  <a:rPr lang="en-US" altLang="zh-TW" dirty="0" smtClean="0"/>
                  <a:t>Continuing </a:t>
                </a:r>
                <a:r>
                  <a:rPr lang="en-US" altLang="zh-TW" dirty="0"/>
                  <a:t>the propagation, we thus form a subgraph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that contains </a:t>
                </a:r>
                <a:r>
                  <a:rPr lang="en-US" altLang="zh-TW" dirty="0"/>
                  <a:t>the set of infected nodes in the long run. Call such </a:t>
                </a:r>
                <a:r>
                  <a:rPr lang="en-US" altLang="zh-TW" dirty="0" smtClean="0"/>
                  <a:t>a subgraph </a:t>
                </a:r>
                <a:r>
                  <a:rPr lang="en-US" altLang="zh-TW" dirty="0"/>
                  <a:t>the </a:t>
                </a:r>
                <a:r>
                  <a:rPr lang="en-US" altLang="zh-TW" b="1" i="1" dirty="0"/>
                  <a:t>infected subgraph</a:t>
                </a:r>
                <a:r>
                  <a:rPr lang="en-US" altLang="zh-TW" dirty="0"/>
                  <a:t>.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6252972"/>
              </a:xfrm>
              <a:blipFill rotWithShape="0">
                <a:blip r:embed="rId7"/>
                <a:stretch>
                  <a:fillRect t="-8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The IC model for disease propagation in networks</a:t>
            </a:r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06" y="1996428"/>
            <a:ext cx="289220" cy="2951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76" y="2028610"/>
            <a:ext cx="297144" cy="29516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65" y="3209792"/>
            <a:ext cx="336763" cy="1941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78" y="3660932"/>
            <a:ext cx="344687" cy="194134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2075011" y="5227580"/>
            <a:ext cx="4635695" cy="1211474"/>
            <a:chOff x="2075011" y="5227580"/>
            <a:chExt cx="4635695" cy="1211474"/>
          </a:xfrm>
        </p:grpSpPr>
        <p:grpSp>
          <p:nvGrpSpPr>
            <p:cNvPr id="25" name="群組 24"/>
            <p:cNvGrpSpPr/>
            <p:nvPr/>
          </p:nvGrpSpPr>
          <p:grpSpPr>
            <a:xfrm>
              <a:off x="2471738" y="5227580"/>
              <a:ext cx="4238968" cy="1211474"/>
              <a:chOff x="2471738" y="5227580"/>
              <a:chExt cx="4238968" cy="1211474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3139326" y="5718629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直線單箭頭接點 13"/>
              <p:cNvCxnSpPr/>
              <p:nvPr/>
            </p:nvCxnSpPr>
            <p:spPr>
              <a:xfrm flipV="1">
                <a:off x="3534657" y="5516243"/>
                <a:ext cx="648338" cy="2682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橢圓 16"/>
              <p:cNvSpPr/>
              <p:nvPr/>
            </p:nvSpPr>
            <p:spPr>
              <a:xfrm>
                <a:off x="4168706" y="5227580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線單箭頭接點 18"/>
              <p:cNvCxnSpPr/>
              <p:nvPr/>
            </p:nvCxnSpPr>
            <p:spPr>
              <a:xfrm>
                <a:off x="3597044" y="5993931"/>
                <a:ext cx="648338" cy="7609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橢圓 19"/>
              <p:cNvSpPr/>
              <p:nvPr/>
            </p:nvSpPr>
            <p:spPr>
              <a:xfrm>
                <a:off x="4255512" y="5849837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>
                <a:off x="4713834" y="6096792"/>
                <a:ext cx="772982" cy="908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橢圓 22"/>
              <p:cNvSpPr/>
              <p:nvPr/>
            </p:nvSpPr>
            <p:spPr>
              <a:xfrm>
                <a:off x="5491305" y="5989111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V="1">
                <a:off x="2471738" y="5943600"/>
                <a:ext cx="667588" cy="8837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 flipV="1">
                <a:off x="4621407" y="5227580"/>
                <a:ext cx="736406" cy="16740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/>
              <p:nvPr/>
            </p:nvCxnSpPr>
            <p:spPr>
              <a:xfrm>
                <a:off x="5937724" y="6254364"/>
                <a:ext cx="772982" cy="908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橢圓 20"/>
            <p:cNvSpPr/>
            <p:nvPr/>
          </p:nvSpPr>
          <p:spPr>
            <a:xfrm>
              <a:off x="2075011" y="5804421"/>
              <a:ext cx="446419" cy="449943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7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6252972"/>
          </a:xfrm>
        </p:spPr>
        <p:txBody>
          <a:bodyPr>
            <a:normAutofit/>
          </a:bodyPr>
          <a:lstStyle/>
          <a:p>
            <a:r>
              <a:rPr lang="en-US" altLang="zh-TW" dirty="0"/>
              <a:t>One interesting question is </a:t>
            </a:r>
            <a:r>
              <a:rPr lang="en-US" altLang="zh-TW" dirty="0" smtClean="0"/>
              <a:t>how one </a:t>
            </a:r>
            <a:r>
              <a:rPr lang="en-US" altLang="zh-TW" dirty="0"/>
              <a:t>controls the spread of the disease so that the total number </a:t>
            </a:r>
            <a:r>
              <a:rPr lang="en-US" altLang="zh-TW" dirty="0" smtClean="0"/>
              <a:t>of nodes </a:t>
            </a:r>
            <a:r>
              <a:rPr lang="en-US" altLang="zh-TW" dirty="0"/>
              <a:t>in the </a:t>
            </a:r>
            <a:r>
              <a:rPr lang="en-US" altLang="zh-TW" b="1" i="1" dirty="0"/>
              <a:t>infected subgraph </a:t>
            </a:r>
            <a:r>
              <a:rPr lang="en-US" altLang="zh-TW" dirty="0"/>
              <a:t>remains small even when </a:t>
            </a:r>
            <a:r>
              <a:rPr lang="en-US" altLang="zh-TW" b="1" dirty="0"/>
              <a:t>the </a:t>
            </a:r>
            <a:r>
              <a:rPr lang="en-US" altLang="zh-TW" b="1" dirty="0" smtClean="0"/>
              <a:t>total number </a:t>
            </a:r>
            <a:r>
              <a:rPr lang="en-US" altLang="zh-TW" b="1" dirty="0"/>
              <a:t>of nodes is very large</a:t>
            </a:r>
            <a:r>
              <a:rPr lang="en-US" altLang="zh-TW" dirty="0"/>
              <a:t>.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The IC model for disease propagation in networks</a:t>
            </a:r>
          </a:p>
        </p:txBody>
      </p:sp>
    </p:spTree>
    <p:extLst>
      <p:ext uri="{BB962C8B-B14F-4D97-AF65-F5344CB8AC3E}">
        <p14:creationId xmlns:p14="http://schemas.microsoft.com/office/powerpoint/2010/main" val="24196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Autofit/>
              </a:bodyPr>
              <a:lstStyle/>
              <a:p>
                <a:r>
                  <a:rPr lang="en-US" altLang="zh-TW" dirty="0"/>
                  <a:t>The exact </a:t>
                </a:r>
                <a:r>
                  <a:rPr lang="en-US" altLang="zh-TW" dirty="0" smtClean="0"/>
                  <a:t>network structure is </a:t>
                </a:r>
                <a:r>
                  <a:rPr lang="en-US" altLang="zh-TW" dirty="0"/>
                  <a:t>in general very difficult to obtain for a large population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/>
                  <a:t>However, it might be possible to learn some characteristics </a:t>
                </a:r>
                <a:r>
                  <a:rPr lang="en-US" altLang="zh-TW" dirty="0" smtClean="0"/>
                  <a:t>of the </a:t>
                </a:r>
                <a:r>
                  <a:rPr lang="en-US" altLang="zh-TW" dirty="0"/>
                  <a:t>network, in particular, the </a:t>
                </a:r>
                <a:r>
                  <a:rPr lang="en-US" altLang="zh-TW" b="1" dirty="0"/>
                  <a:t>degree distribution </a:t>
                </a:r>
                <a:r>
                  <a:rPr lang="en-US" altLang="zh-TW" dirty="0"/>
                  <a:t>of the nodes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sz="2800" dirty="0"/>
                  <a:t>The configuration model </a:t>
                </a:r>
                <a:r>
                  <a:rPr lang="en-US" altLang="zh-TW" sz="2800" dirty="0" smtClean="0"/>
                  <a:t>is </a:t>
                </a:r>
                <a:r>
                  <a:rPr lang="en-US" altLang="zh-TW" sz="2800" dirty="0"/>
                  <a:t>one </a:t>
                </a:r>
                <a:r>
                  <a:rPr lang="en-US" altLang="zh-TW" sz="2800" dirty="0" smtClean="0"/>
                  <a:t>family of </a:t>
                </a:r>
                <a:r>
                  <a:rPr lang="en-US" altLang="zh-TW" sz="2800" dirty="0"/>
                  <a:t>random networks that are specified by degree distributions </a:t>
                </a:r>
                <a:r>
                  <a:rPr lang="en-US" altLang="zh-TW" sz="2800" dirty="0" smtClean="0"/>
                  <a:t>of nodes.</a:t>
                </a:r>
              </a:p>
              <a:p>
                <a:pPr lvl="1"/>
                <a:r>
                  <a:rPr lang="en-US" altLang="zh-TW" dirty="0" smtClean="0"/>
                  <a:t>A randomly </a:t>
                </a:r>
                <a:r>
                  <a:rPr lang="en-US" altLang="zh-TW" dirty="0"/>
                  <a:t>selected node in such a random network </a:t>
                </a:r>
                <a:r>
                  <a:rPr lang="en-US" altLang="zh-TW" dirty="0" smtClean="0"/>
                  <a:t>has degree </a:t>
                </a:r>
                <a14:m>
                  <m:oMath xmlns:m="http://schemas.openxmlformats.org/officeDocument/2006/math">
                    <m:r>
                      <a:rPr lang="en-US" altLang="zh-TW" sz="3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3000" dirty="0"/>
                  <a:t> </a:t>
                </a:r>
                <a:r>
                  <a:rPr lang="en-US" altLang="zh-TW" dirty="0"/>
                  <a:t>with probability </a:t>
                </a:r>
                <a:r>
                  <a:rPr lang="zh-TW" altLang="en-US" dirty="0" smtClean="0"/>
                  <a:t>     </a:t>
                </a:r>
                <a:r>
                  <a:rPr lang="en-US" altLang="zh-TW" dirty="0" smtClean="0"/>
                  <a:t>.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4"/>
                <a:stretch>
                  <a:fillRect t="-1019" r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Infected Tree in the Configuration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71" y="5378256"/>
            <a:ext cx="309030" cy="2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681472"/>
          </a:xfrm>
        </p:spPr>
        <p:txBody>
          <a:bodyPr>
            <a:normAutofit/>
          </a:bodyPr>
          <a:lstStyle/>
          <a:p>
            <a:r>
              <a:rPr lang="en-US" altLang="zh-TW" dirty="0"/>
              <a:t>At the beginning of December </a:t>
            </a:r>
            <a:r>
              <a:rPr lang="en-US" altLang="zh-TW" dirty="0" smtClean="0"/>
              <a:t>2019 the </a:t>
            </a:r>
            <a:r>
              <a:rPr lang="en-US" altLang="zh-TW" dirty="0"/>
              <a:t>first COVID-19 victim was diagnosed with the coronavirus in </a:t>
            </a:r>
            <a:r>
              <a:rPr lang="en-US" altLang="zh-TW" dirty="0" smtClean="0"/>
              <a:t>Wuhan.</a:t>
            </a:r>
          </a:p>
          <a:p>
            <a:pPr lvl="1"/>
            <a:r>
              <a:rPr lang="en-US" altLang="zh-TW" dirty="0" smtClean="0"/>
              <a:t>In </a:t>
            </a:r>
            <a:r>
              <a:rPr lang="en-US" altLang="zh-TW" dirty="0"/>
              <a:t>the following weeks, the disease spread widely in China mainland and other countries, which causes global panic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There are some strategies have </a:t>
            </a:r>
            <a:r>
              <a:rPr lang="en-US" altLang="zh-TW" dirty="0"/>
              <a:t>been adopted by </a:t>
            </a:r>
            <a:r>
              <a:rPr lang="en-US" altLang="zh-TW" dirty="0" smtClean="0"/>
              <a:t>the governments </a:t>
            </a:r>
            <a:r>
              <a:rPr lang="en-US" altLang="zh-TW" dirty="0"/>
              <a:t>of China and other countries in the </a:t>
            </a:r>
            <a:r>
              <a:rPr lang="en-US" altLang="zh-TW" dirty="0" smtClean="0"/>
              <a:t>world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</a:t>
            </a:r>
            <a:r>
              <a:rPr lang="en-US" altLang="zh-TW" b="1" dirty="0"/>
              <a:t>block</a:t>
            </a:r>
            <a:r>
              <a:rPr lang="en-US" altLang="zh-TW" dirty="0"/>
              <a:t> the spread of the </a:t>
            </a:r>
            <a:r>
              <a:rPr lang="en-US" altLang="zh-TW" dirty="0" smtClean="0"/>
              <a:t>virus.</a:t>
            </a:r>
          </a:p>
          <a:p>
            <a:pPr lvl="1"/>
            <a:r>
              <a:rPr lang="en-US" altLang="zh-TW" dirty="0" smtClean="0"/>
              <a:t>City-wide lockdown, social distancing, herd immunity</a:t>
            </a:r>
            <a:endParaRPr lang="en-US" altLang="zh-TW" dirty="0"/>
          </a:p>
          <a:p>
            <a:r>
              <a:rPr lang="en-US" altLang="zh-TW" dirty="0" smtClean="0"/>
              <a:t>One </a:t>
            </a:r>
            <a:r>
              <a:rPr lang="en-US" altLang="zh-TW" dirty="0"/>
              <a:t>problematic characteristic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COVID-19 </a:t>
            </a:r>
            <a:r>
              <a:rPr lang="en-US" altLang="zh-TW" dirty="0"/>
              <a:t>is that there are </a:t>
            </a:r>
            <a:r>
              <a:rPr lang="en-US" altLang="zh-TW" b="1" dirty="0"/>
              <a:t>asymptomatic</a:t>
            </a:r>
            <a:r>
              <a:rPr lang="en-US" altLang="zh-TW" dirty="0"/>
              <a:t> </a:t>
            </a:r>
            <a:r>
              <a:rPr lang="en-US" altLang="zh-TW" dirty="0" smtClean="0"/>
              <a:t>infections.</a:t>
            </a:r>
          </a:p>
          <a:p>
            <a:pPr lvl="1"/>
            <a:r>
              <a:rPr lang="en-US" altLang="zh-TW" dirty="0" smtClean="0"/>
              <a:t>Only 87.9</a:t>
            </a:r>
            <a:r>
              <a:rPr lang="en-US" altLang="zh-TW" dirty="0"/>
              <a:t>% </a:t>
            </a:r>
            <a:r>
              <a:rPr lang="en-US" altLang="zh-TW" dirty="0" smtClean="0"/>
              <a:t>of COVID-19 </a:t>
            </a:r>
            <a:r>
              <a:rPr lang="en-US" altLang="zh-TW" dirty="0"/>
              <a:t>patients have a </a:t>
            </a:r>
            <a:r>
              <a:rPr lang="en-US" altLang="zh-TW" dirty="0" smtClean="0"/>
              <a:t>fever.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31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The edges of a node are </a:t>
            </a:r>
            <a:r>
              <a:rPr lang="en-US" altLang="zh-TW" dirty="0" smtClean="0"/>
              <a:t>randomly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connected </a:t>
            </a:r>
            <a:r>
              <a:rPr lang="en-US" altLang="zh-TW" dirty="0"/>
              <a:t>to the edges of the other nodes.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As the edge connections</a:t>
            </a:r>
            <a:r>
              <a:rPr lang="zh-TW" altLang="en-US" dirty="0" smtClean="0"/>
              <a:t> </a:t>
            </a:r>
            <a:r>
              <a:rPr lang="en-US" altLang="zh-TW" dirty="0" smtClean="0"/>
              <a:t>are random, the infected subgraph appears to be a </a:t>
            </a:r>
            <a:r>
              <a:rPr lang="en-US" altLang="zh-TW" b="1" i="1" dirty="0" smtClean="0"/>
              <a:t>tree</a:t>
            </a:r>
            <a:r>
              <a:rPr lang="en-US" altLang="zh-TW" dirty="0" smtClean="0"/>
              <a:t> (with</a:t>
            </a:r>
            <a:r>
              <a:rPr lang="zh-TW" altLang="en-US" dirty="0" smtClean="0"/>
              <a:t> </a:t>
            </a:r>
            <a:r>
              <a:rPr lang="en-US" altLang="zh-TW" dirty="0" smtClean="0"/>
              <a:t>high probability) if one follows an edge of an infected node to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propagate the disease to the other nodes in such a network.</a:t>
            </a:r>
          </a:p>
          <a:p>
            <a:r>
              <a:rPr lang="en-US" altLang="zh-TW" sz="2800" dirty="0"/>
              <a:t>Another crucial property of the </a:t>
            </a:r>
            <a:r>
              <a:rPr lang="en-US" altLang="zh-TW" sz="2800" dirty="0" smtClean="0"/>
              <a:t>configuration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model </a:t>
            </a:r>
            <a:r>
              <a:rPr lang="en-US" altLang="zh-TW" sz="2800" dirty="0"/>
              <a:t>is the </a:t>
            </a:r>
            <a:r>
              <a:rPr lang="en-US" altLang="zh-TW" sz="2800" i="1" dirty="0"/>
              <a:t>excess degree </a:t>
            </a:r>
            <a:r>
              <a:rPr lang="en-US" altLang="zh-TW" sz="2800" i="1" dirty="0" smtClean="0"/>
              <a:t>distribution</a:t>
            </a:r>
            <a:r>
              <a:rPr lang="en-US" altLang="zh-TW" sz="2800" dirty="0"/>
              <a:t>: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Infected Tree in the Configuration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56" y="5121326"/>
            <a:ext cx="2626743" cy="5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We </a:t>
            </a:r>
            <a:r>
              <a:rPr lang="en-US" altLang="zh-TW" dirty="0"/>
              <a:t>are interested to know whether the size of the infected tree </a:t>
            </a:r>
            <a:r>
              <a:rPr lang="en-US" altLang="zh-TW" dirty="0" smtClean="0"/>
              <a:t>is finite.</a:t>
            </a:r>
          </a:p>
          <a:p>
            <a:pPr lvl="1"/>
            <a:r>
              <a:rPr lang="en-US" altLang="zh-TW" dirty="0" smtClean="0"/>
              <a:t>We say that there is </a:t>
            </a:r>
            <a:r>
              <a:rPr lang="en-US" altLang="zh-TW" b="1" dirty="0" smtClean="0"/>
              <a:t>no outbreak </a:t>
            </a:r>
            <a:r>
              <a:rPr lang="en-US" altLang="zh-TW" dirty="0" smtClean="0"/>
              <a:t>if the size of the infected tree of an infected node is finite with probability 1.</a:t>
            </a:r>
          </a:p>
          <a:p>
            <a:r>
              <a:rPr lang="en-US" altLang="zh-TW" sz="2800" dirty="0"/>
              <a:t>Let </a:t>
            </a:r>
            <a:r>
              <a:rPr lang="en-US" altLang="zh-TW" sz="2800" dirty="0" smtClean="0"/>
              <a:t>     (resp.     ) </a:t>
            </a:r>
            <a:r>
              <a:rPr lang="en-US" altLang="zh-TW" sz="2800" dirty="0"/>
              <a:t>be the probability that the </a:t>
            </a:r>
            <a:r>
              <a:rPr lang="en-US" altLang="zh-TW" sz="2800" b="1" dirty="0"/>
              <a:t>size of the infected tree </a:t>
            </a:r>
            <a:r>
              <a:rPr lang="en-US" altLang="zh-TW" sz="2800" dirty="0"/>
              <a:t>of a </a:t>
            </a:r>
            <a:r>
              <a:rPr lang="en-US" altLang="zh-TW" sz="2800" dirty="0" smtClean="0"/>
              <a:t>type I </a:t>
            </a:r>
            <a:r>
              <a:rPr lang="en-US" altLang="zh-TW" sz="2800" dirty="0"/>
              <a:t>(resp. type II) node is finite via a specific one of its neighbors.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Infected Tree in the Configuration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1821713" y="4743954"/>
            <a:ext cx="5692572" cy="1643047"/>
            <a:chOff x="1821713" y="4743954"/>
            <a:chExt cx="5692572" cy="1643047"/>
          </a:xfrm>
        </p:grpSpPr>
        <p:pic>
          <p:nvPicPr>
            <p:cNvPr id="9" name="圖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742" y="4743954"/>
              <a:ext cx="5663543" cy="717107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713" y="5669894"/>
              <a:ext cx="5663543" cy="71710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2" y="3319259"/>
            <a:ext cx="289220" cy="19413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76" y="3322413"/>
            <a:ext cx="297144" cy="19413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184663" y="4776341"/>
            <a:ext cx="4687566" cy="1211474"/>
            <a:chOff x="2184663" y="4776341"/>
            <a:chExt cx="4687566" cy="1211474"/>
          </a:xfrm>
        </p:grpSpPr>
        <p:grpSp>
          <p:nvGrpSpPr>
            <p:cNvPr id="26" name="群組 25"/>
            <p:cNvGrpSpPr/>
            <p:nvPr/>
          </p:nvGrpSpPr>
          <p:grpSpPr>
            <a:xfrm>
              <a:off x="2633261" y="4776341"/>
              <a:ext cx="4238968" cy="1211474"/>
              <a:chOff x="2471738" y="5227580"/>
              <a:chExt cx="4238968" cy="1211474"/>
            </a:xfrm>
          </p:grpSpPr>
          <p:sp>
            <p:nvSpPr>
              <p:cNvPr id="27" name="橢圓 26"/>
              <p:cNvSpPr/>
              <p:nvPr/>
            </p:nvSpPr>
            <p:spPr>
              <a:xfrm>
                <a:off x="3139326" y="5718629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V="1">
                <a:off x="3534657" y="5516243"/>
                <a:ext cx="648338" cy="2682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橢圓 29"/>
              <p:cNvSpPr/>
              <p:nvPr/>
            </p:nvSpPr>
            <p:spPr>
              <a:xfrm>
                <a:off x="4168706" y="5227580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>
                <a:off x="3597044" y="5993931"/>
                <a:ext cx="648338" cy="7609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橢圓 31"/>
              <p:cNvSpPr/>
              <p:nvPr/>
            </p:nvSpPr>
            <p:spPr>
              <a:xfrm>
                <a:off x="4255512" y="5849837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直線單箭頭接點 32"/>
              <p:cNvCxnSpPr/>
              <p:nvPr/>
            </p:nvCxnSpPr>
            <p:spPr>
              <a:xfrm>
                <a:off x="4713834" y="6096792"/>
                <a:ext cx="772982" cy="908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橢圓 33"/>
              <p:cNvSpPr/>
              <p:nvPr/>
            </p:nvSpPr>
            <p:spPr>
              <a:xfrm>
                <a:off x="5491305" y="5989111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直線單箭頭接點 34"/>
              <p:cNvCxnSpPr/>
              <p:nvPr/>
            </p:nvCxnSpPr>
            <p:spPr>
              <a:xfrm flipV="1">
                <a:off x="2471738" y="5943600"/>
                <a:ext cx="667588" cy="8837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單箭頭接點 35"/>
              <p:cNvCxnSpPr/>
              <p:nvPr/>
            </p:nvCxnSpPr>
            <p:spPr>
              <a:xfrm flipV="1">
                <a:off x="4621407" y="5227580"/>
                <a:ext cx="736406" cy="16740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/>
              <p:nvPr/>
            </p:nvCxnSpPr>
            <p:spPr>
              <a:xfrm>
                <a:off x="5937724" y="6254364"/>
                <a:ext cx="772982" cy="908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橢圓 23"/>
            <p:cNvSpPr/>
            <p:nvPr/>
          </p:nvSpPr>
          <p:spPr>
            <a:xfrm>
              <a:off x="2184663" y="5368111"/>
              <a:ext cx="446419" cy="449943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i="1" dirty="0" smtClean="0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2800" i="1" dirty="0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0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Let</a:t>
            </a:r>
            <a:r>
              <a:rPr lang="zh-TW" altLang="en-US" dirty="0" smtClean="0"/>
              <a:t>           </a:t>
            </a:r>
            <a:r>
              <a:rPr lang="en-US" altLang="zh-TW" dirty="0" smtClean="0"/>
              <a:t>the </a:t>
            </a:r>
            <a:r>
              <a:rPr lang="en-US" altLang="zh-TW" dirty="0"/>
              <a:t>moment generating function of the excess degree distribution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Infected Tree in the Configuration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35" y="1578672"/>
            <a:ext cx="691355" cy="3308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43" y="2287486"/>
            <a:ext cx="2301867" cy="717107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39" y="3205295"/>
            <a:ext cx="5663543" cy="717107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52" y="4073179"/>
            <a:ext cx="5663543" cy="717107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1639924" y="4941063"/>
            <a:ext cx="5691276" cy="1495888"/>
            <a:chOff x="1639924" y="4941063"/>
            <a:chExt cx="5691276" cy="1495888"/>
          </a:xfrm>
        </p:grpSpPr>
        <p:pic>
          <p:nvPicPr>
            <p:cNvPr id="8" name="圖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924" y="5541706"/>
              <a:ext cx="5691276" cy="33082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924" y="6106131"/>
              <a:ext cx="5691276" cy="330820"/>
            </a:xfrm>
            <a:prstGeom prst="rect">
              <a:avLst/>
            </a:prstGeom>
          </p:spPr>
        </p:pic>
        <p:cxnSp>
          <p:nvCxnSpPr>
            <p:cNvPr id="34" name="直線單箭頭接點 33"/>
            <p:cNvCxnSpPr/>
            <p:nvPr/>
          </p:nvCxnSpPr>
          <p:spPr>
            <a:xfrm>
              <a:off x="4325257" y="4941063"/>
              <a:ext cx="649" cy="4656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93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we can solve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 </a:t>
            </a:r>
            <a:r>
              <a:rPr lang="en-US" altLang="zh-TW" dirty="0"/>
              <a:t>by starting </a:t>
            </a:r>
            <a:r>
              <a:rPr lang="en-US" altLang="zh-TW" dirty="0" smtClean="0"/>
              <a:t>from                               and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It </a:t>
            </a:r>
            <a:r>
              <a:rPr lang="en-US" altLang="zh-TW" dirty="0"/>
              <a:t>is easy to show (by induction) that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+1)</a:t>
            </a:r>
            <a:r>
              <a:rPr lang="zh-TW" altLang="en-US" dirty="0" smtClean="0"/>
              <a:t> </a:t>
            </a:r>
            <a:r>
              <a:rPr lang="en-US" altLang="zh-TW" dirty="0" smtClean="0"/>
              <a:t>1  u(m)1 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u(m+1)2  </a:t>
            </a:r>
            <a:r>
              <a:rPr lang="en-US" altLang="zh-TW" dirty="0"/>
              <a:t>u(m</a:t>
            </a:r>
            <a:r>
              <a:rPr lang="en-US" altLang="zh-TW" dirty="0" smtClean="0"/>
              <a:t>) </a:t>
            </a:r>
            <a:r>
              <a:rPr lang="en-US" altLang="zh-TW" dirty="0"/>
              <a:t>. Thus, they converge to some fixed point </a:t>
            </a:r>
            <a:r>
              <a:rPr lang="en-US" altLang="zh-TW" dirty="0" smtClean="0"/>
              <a:t>solution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and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Infected Tree in the Configuration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4" y="2675740"/>
            <a:ext cx="6949179" cy="42986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96" y="3283551"/>
            <a:ext cx="6949179" cy="42986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37" y="1495842"/>
            <a:ext cx="2103779" cy="42986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76" y="1686279"/>
            <a:ext cx="289220" cy="19413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58" y="1681795"/>
            <a:ext cx="297144" cy="19413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47" y="4130709"/>
            <a:ext cx="2008693" cy="42986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2" y="4522523"/>
            <a:ext cx="2008693" cy="42986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29" y="5028531"/>
            <a:ext cx="295163" cy="30704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10" y="5038561"/>
            <a:ext cx="297144" cy="3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Suppose that one end of a randomly selected edge is a type </a:t>
            </a:r>
            <a:r>
              <a:rPr lang="en-US" altLang="zh-TW" dirty="0" smtClean="0"/>
              <a:t>I</a:t>
            </a:r>
            <a:r>
              <a:rPr lang="zh-TW" altLang="en-US" dirty="0" smtClean="0"/>
              <a:t> </a:t>
            </a:r>
            <a:r>
              <a:rPr lang="en-US" altLang="zh-TW" dirty="0" smtClean="0"/>
              <a:t>node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Then </a:t>
            </a:r>
            <a:r>
              <a:rPr lang="en-US" altLang="zh-TW" dirty="0"/>
              <a:t>this type I node will infect </a:t>
            </a:r>
            <a:r>
              <a:rPr lang="en-US" altLang="zh-TW" dirty="0" smtClean="0"/>
              <a:t>             </a:t>
            </a:r>
            <a:r>
              <a:rPr lang="en-US" altLang="zh-TW" dirty="0"/>
              <a:t>persons on </a:t>
            </a:r>
            <a:r>
              <a:rPr lang="en-US" altLang="zh-TW" dirty="0" smtClean="0"/>
              <a:t>average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 </a:t>
            </a:r>
            <a:r>
              <a:rPr lang="en-US" altLang="zh-TW" dirty="0"/>
              <a:t>the SIR </a:t>
            </a:r>
            <a:r>
              <a:rPr lang="en-US" altLang="zh-TW" dirty="0" smtClean="0"/>
              <a:t>model.</a:t>
            </a:r>
          </a:p>
          <a:p>
            <a:r>
              <a:rPr lang="en-US" altLang="zh-TW" sz="2800" dirty="0"/>
              <a:t>Since the average excess </a:t>
            </a:r>
            <a:r>
              <a:rPr lang="en-US" altLang="zh-TW" sz="2800" dirty="0" smtClean="0"/>
              <a:t>degree is            </a:t>
            </a:r>
            <a:r>
              <a:rPr lang="zh-TW" altLang="en-US" sz="2800" dirty="0" smtClean="0"/>
              <a:t>             </a:t>
            </a:r>
            <a:r>
              <a:rPr lang="en-US" altLang="zh-TW" sz="2800" dirty="0" smtClean="0"/>
              <a:t>      , 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average number of neighbors </a:t>
            </a:r>
            <a:r>
              <a:rPr lang="en-US" altLang="zh-TW" dirty="0" smtClean="0"/>
              <a:t>infected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by </a:t>
            </a:r>
            <a:r>
              <a:rPr lang="en-US" altLang="zh-TW" dirty="0"/>
              <a:t>this type I node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               </a:t>
            </a:r>
            <a:r>
              <a:rPr lang="en-US" altLang="zh-TW" dirty="0" smtClean="0"/>
              <a:t>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Connections to the Previous SIR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22" name="圖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07" y="2398258"/>
            <a:ext cx="770592" cy="3308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71" y="3201404"/>
            <a:ext cx="2499967" cy="3724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76" y="3992077"/>
            <a:ext cx="1020193" cy="33082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020830" y="4656080"/>
            <a:ext cx="4689876" cy="1211474"/>
            <a:chOff x="2020830" y="4656080"/>
            <a:chExt cx="4689876" cy="1211474"/>
          </a:xfrm>
        </p:grpSpPr>
        <p:grpSp>
          <p:nvGrpSpPr>
            <p:cNvPr id="20" name="群組 19"/>
            <p:cNvGrpSpPr/>
            <p:nvPr/>
          </p:nvGrpSpPr>
          <p:grpSpPr>
            <a:xfrm>
              <a:off x="2471738" y="4656080"/>
              <a:ext cx="4238968" cy="1211474"/>
              <a:chOff x="2471738" y="5227580"/>
              <a:chExt cx="4238968" cy="1211474"/>
            </a:xfrm>
          </p:grpSpPr>
          <p:sp>
            <p:nvSpPr>
              <p:cNvPr id="21" name="橢圓 20"/>
              <p:cNvSpPr/>
              <p:nvPr/>
            </p:nvSpPr>
            <p:spPr>
              <a:xfrm>
                <a:off x="3139326" y="5718629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 flipV="1">
                <a:off x="3534657" y="5516243"/>
                <a:ext cx="648338" cy="2682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橢圓 23"/>
              <p:cNvSpPr/>
              <p:nvPr/>
            </p:nvSpPr>
            <p:spPr>
              <a:xfrm>
                <a:off x="4168706" y="5227580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線單箭頭接點 24"/>
              <p:cNvCxnSpPr/>
              <p:nvPr/>
            </p:nvCxnSpPr>
            <p:spPr>
              <a:xfrm>
                <a:off x="3597044" y="5993931"/>
                <a:ext cx="648338" cy="7609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橢圓 32"/>
              <p:cNvSpPr/>
              <p:nvPr/>
            </p:nvSpPr>
            <p:spPr>
              <a:xfrm>
                <a:off x="4255512" y="5849837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4713834" y="6096792"/>
                <a:ext cx="772982" cy="908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橢圓 34"/>
              <p:cNvSpPr/>
              <p:nvPr/>
            </p:nvSpPr>
            <p:spPr>
              <a:xfrm>
                <a:off x="5491305" y="5989111"/>
                <a:ext cx="446419" cy="449943"/>
              </a:xfrm>
              <a:prstGeom prst="ellipse">
                <a:avLst/>
              </a:prstGeom>
              <a:solidFill>
                <a:srgbClr val="FFA4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 flipV="1">
                <a:off x="2471738" y="5943600"/>
                <a:ext cx="667588" cy="8837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/>
              <p:nvPr/>
            </p:nvCxnSpPr>
            <p:spPr>
              <a:xfrm flipV="1">
                <a:off x="4621407" y="5227580"/>
                <a:ext cx="736406" cy="16740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單箭頭接點 37"/>
              <p:cNvCxnSpPr/>
              <p:nvPr/>
            </p:nvCxnSpPr>
            <p:spPr>
              <a:xfrm>
                <a:off x="5937724" y="6254364"/>
                <a:ext cx="772982" cy="908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橢圓 25"/>
            <p:cNvSpPr/>
            <p:nvPr/>
          </p:nvSpPr>
          <p:spPr>
            <a:xfrm>
              <a:off x="2020830" y="5273553"/>
              <a:ext cx="446419" cy="449943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 dirty="0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7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In order for a type I node to </a:t>
            </a:r>
            <a:r>
              <a:rPr lang="en-US" altLang="zh-TW" dirty="0" smtClean="0"/>
              <a:t>infect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same average number of nodes in the SIR </a:t>
            </a:r>
            <a:r>
              <a:rPr lang="en-US" altLang="zh-TW" dirty="0" smtClean="0"/>
              <a:t>model, we have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Similarly for     , we have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Connections to the Previous SIR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11" y="2461830"/>
            <a:ext cx="1485717" cy="5170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10" y="3715063"/>
            <a:ext cx="1485717" cy="51703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34" y="3339904"/>
            <a:ext cx="297144" cy="2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With </a:t>
            </a:r>
            <a:r>
              <a:rPr lang="en-US" altLang="zh-TW" dirty="0"/>
              <a:t>the propagation probabilities </a:t>
            </a:r>
            <a:r>
              <a:rPr lang="en-US" altLang="zh-TW" dirty="0" smtClean="0"/>
              <a:t>     and      ,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We have the following stability result.     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Connections to the Previous SIR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89" y="2216340"/>
            <a:ext cx="1485717" cy="5170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77" y="2263190"/>
            <a:ext cx="1485717" cy="5170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36" y="1590028"/>
            <a:ext cx="289220" cy="29516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65" y="1593182"/>
            <a:ext cx="297144" cy="2951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862" y="3541022"/>
            <a:ext cx="7516274" cy="30293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0174" y="2220915"/>
            <a:ext cx="590632" cy="4382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2937" y="2322466"/>
            <a:ext cx="581106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Connections to the Previous SIR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62" y="1479992"/>
            <a:ext cx="7516274" cy="302937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09" y="4907577"/>
            <a:ext cx="5691276" cy="33082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09" y="5472002"/>
            <a:ext cx="5691276" cy="3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Autofit/>
              </a:bodyPr>
              <a:lstStyle/>
              <a:p>
                <a:r>
                  <a:rPr lang="en-US" altLang="zh-TW" dirty="0"/>
                  <a:t>Social distancing is an effective way to slow down the spread of </a:t>
                </a:r>
                <a:r>
                  <a:rPr lang="en-US" altLang="zh-TW" dirty="0" smtClean="0"/>
                  <a:t>a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contagious </a:t>
                </a:r>
                <a:r>
                  <a:rPr lang="en-US" altLang="zh-TW" dirty="0"/>
                  <a:t>disease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/>
                  <a:t>One common approach of social distancing </a:t>
                </a:r>
                <a:r>
                  <a:rPr lang="en-US" altLang="zh-TW" dirty="0" smtClean="0"/>
                  <a:t>is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to </a:t>
                </a:r>
                <a:r>
                  <a:rPr lang="en-US" altLang="zh-TW" dirty="0"/>
                  <a:t>allow every person to keep its interpersonal contacts up to (</a:t>
                </a:r>
                <a:r>
                  <a:rPr lang="en-US" altLang="zh-TW" dirty="0" smtClean="0"/>
                  <a:t>on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average</a:t>
                </a:r>
                <a:r>
                  <a:rPr lang="en-US" altLang="zh-TW" dirty="0"/>
                  <a:t>) a </a:t>
                </a:r>
                <a:r>
                  <a:rPr lang="en-US" altLang="zh-TW" dirty="0" smtClean="0"/>
                  <a:t>fraction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TW" dirty="0" smtClean="0"/>
                  <a:t>  of its normal contacts</a:t>
                </a:r>
              </a:p>
              <a:p>
                <a:pPr lvl="1"/>
                <a:r>
                  <a:rPr lang="en-US" altLang="zh-TW" dirty="0"/>
                  <a:t>In our IC model, this corresponds to that every node </a:t>
                </a:r>
                <a:r>
                  <a:rPr lang="en-US" altLang="zh-TW" dirty="0" smtClean="0"/>
                  <a:t>randomly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disconnects </a:t>
                </a:r>
                <a:r>
                  <a:rPr lang="en-US" altLang="zh-TW" dirty="0"/>
                  <a:t>one of its edges with </a:t>
                </a:r>
                <a:r>
                  <a:rPr lang="en-US" altLang="zh-TW" dirty="0" smtClean="0"/>
                  <a:t>probability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TW" dirty="0" smtClean="0"/>
                  <a:t>.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3"/>
                <a:stretch>
                  <a:fillRect t="-1019" r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Social </a:t>
            </a:r>
            <a:r>
              <a:rPr lang="en-US" altLang="zh-TW" sz="3200" dirty="0" smtClean="0"/>
              <a:t>Distancing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05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As the same definition of        and      ,  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Social Distancing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61" y="1657250"/>
            <a:ext cx="348748" cy="23409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98" y="1652766"/>
            <a:ext cx="358303" cy="23409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24" y="2398141"/>
            <a:ext cx="5663543" cy="71710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37" y="3266025"/>
            <a:ext cx="5663543" cy="71710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727010" y="4133909"/>
            <a:ext cx="6669865" cy="1576421"/>
            <a:chOff x="1727010" y="4133909"/>
            <a:chExt cx="6669865" cy="1576421"/>
          </a:xfrm>
        </p:grpSpPr>
        <p:pic>
          <p:nvPicPr>
            <p:cNvPr id="5" name="圖片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010" y="4734552"/>
              <a:ext cx="6669865" cy="38232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010" y="5328005"/>
              <a:ext cx="6669865" cy="382325"/>
            </a:xfrm>
            <a:prstGeom prst="rect">
              <a:avLst/>
            </a:prstGeom>
          </p:spPr>
        </p:pic>
        <p:cxnSp>
          <p:nvCxnSpPr>
            <p:cNvPr id="18" name="直線單箭頭接點 17"/>
            <p:cNvCxnSpPr/>
            <p:nvPr/>
          </p:nvCxnSpPr>
          <p:spPr>
            <a:xfrm>
              <a:off x="4412342" y="4133909"/>
              <a:ext cx="649" cy="4656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圓角矩形 19"/>
          <p:cNvSpPr/>
          <p:nvPr/>
        </p:nvSpPr>
        <p:spPr>
          <a:xfrm>
            <a:off x="2692274" y="2255530"/>
            <a:ext cx="1516869" cy="85971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2741369" y="4653008"/>
            <a:ext cx="2077368" cy="111537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We </a:t>
            </a:r>
            <a:r>
              <a:rPr lang="en-US" altLang="zh-TW" dirty="0"/>
              <a:t>are </a:t>
            </a:r>
            <a:r>
              <a:rPr lang="en-US" altLang="zh-TW" dirty="0" smtClean="0"/>
              <a:t>interested in </a:t>
            </a:r>
            <a:r>
              <a:rPr lang="en-US" altLang="zh-TW" dirty="0"/>
              <a:t>addressing the following important </a:t>
            </a:r>
            <a:r>
              <a:rPr lang="en-US" altLang="zh-TW" dirty="0" smtClean="0"/>
              <a:t>questions for COVID-19.</a:t>
            </a:r>
          </a:p>
          <a:p>
            <a:pPr lvl="1"/>
            <a:r>
              <a:rPr lang="en-US" altLang="zh-TW" dirty="0"/>
              <a:t>(Q1) Is it possible to contain </a:t>
            </a:r>
            <a:r>
              <a:rPr lang="en-US" altLang="zh-TW" dirty="0" smtClean="0"/>
              <a:t>COVID-19?</a:t>
            </a:r>
          </a:p>
          <a:p>
            <a:pPr lvl="2"/>
            <a:r>
              <a:rPr lang="en-US" altLang="zh-TW" sz="2200" dirty="0" smtClean="0"/>
              <a:t>Are the strategies effective in containing COVID-19?</a:t>
            </a:r>
            <a:endParaRPr lang="en-US" altLang="zh-TW" sz="2400" dirty="0" smtClean="0"/>
          </a:p>
          <a:p>
            <a:pPr lvl="1"/>
            <a:r>
              <a:rPr lang="en-US" altLang="zh-TW" dirty="0"/>
              <a:t>(Q2) If COVID-19 can be contained,</a:t>
            </a:r>
            <a:r>
              <a:rPr lang="en-US" altLang="zh-TW" dirty="0" smtClean="0"/>
              <a:t> when will </a:t>
            </a:r>
            <a:r>
              <a:rPr lang="en-US" altLang="zh-TW" dirty="0"/>
              <a:t>be the 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the epidemic, and when will it end</a:t>
            </a:r>
            <a:r>
              <a:rPr lang="en-US" altLang="zh-TW" dirty="0" smtClean="0"/>
              <a:t>?</a:t>
            </a:r>
          </a:p>
          <a:p>
            <a:endParaRPr lang="en-US" altLang="zh-TW" dirty="0"/>
          </a:p>
          <a:p>
            <a:r>
              <a:rPr lang="en-US" altLang="zh-TW" dirty="0" smtClean="0"/>
              <a:t>We propose using a </a:t>
            </a:r>
            <a:r>
              <a:rPr lang="en-US" altLang="zh-TW" b="1" dirty="0" smtClean="0"/>
              <a:t>time-dependent</a:t>
            </a:r>
            <a:r>
              <a:rPr lang="en-US" altLang="zh-TW" dirty="0" smtClean="0"/>
              <a:t> susceptible-infected-recovered (SIR) model to analyze and predict the trend of the disease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25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We conclude </a:t>
            </a:r>
            <a:r>
              <a:rPr lang="en-US" altLang="zh-TW" dirty="0"/>
              <a:t>that this approach of social distancing reduces the </a:t>
            </a:r>
            <a:r>
              <a:rPr lang="en-US" altLang="zh-TW" dirty="0" smtClean="0"/>
              <a:t>propagation probabilities </a:t>
            </a:r>
            <a:r>
              <a:rPr lang="en-US" altLang="zh-TW" dirty="0"/>
              <a:t>1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and </a:t>
            </a:r>
            <a:r>
              <a:rPr lang="zh-TW" altLang="en-US" dirty="0" smtClean="0"/>
              <a:t>  </a:t>
            </a:r>
            <a:r>
              <a:rPr lang="en-US" altLang="zh-TW" dirty="0" smtClean="0"/>
              <a:t>2 </a:t>
            </a:r>
            <a:r>
              <a:rPr lang="en-US" altLang="zh-TW" dirty="0"/>
              <a:t>to a21 </a:t>
            </a:r>
            <a:r>
              <a:rPr lang="en-US" altLang="zh-TW" dirty="0" smtClean="0"/>
              <a:t>and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a2  , </a:t>
            </a:r>
            <a:r>
              <a:rPr lang="en-US" altLang="zh-TW" dirty="0"/>
              <a:t>respectively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As a direct consequence of Theorem 3, we have the </a:t>
            </a:r>
            <a:r>
              <a:rPr lang="en-US" altLang="zh-TW" dirty="0" smtClean="0"/>
              <a:t>following corollary</a:t>
            </a:r>
            <a:r>
              <a:rPr lang="en-US" altLang="zh-TW" dirty="0"/>
              <a:t>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Social Distancing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7" y="1931966"/>
            <a:ext cx="358303" cy="3559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48" y="1934634"/>
            <a:ext cx="348748" cy="3559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80" y="1905690"/>
            <a:ext cx="740492" cy="4084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57" y="2295845"/>
            <a:ext cx="750047" cy="40846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840" y="3670240"/>
            <a:ext cx="77544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Another commonly used approach of social distancing </a:t>
            </a:r>
            <a:r>
              <a:rPr lang="en-US" altLang="zh-TW" dirty="0" smtClean="0"/>
              <a:t>is canceling </a:t>
            </a:r>
            <a:r>
              <a:rPr lang="en-US" altLang="zh-TW" dirty="0"/>
              <a:t>mass gatherings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Such an approach aims to eliminate </a:t>
            </a:r>
            <a:r>
              <a:rPr lang="en-US" altLang="zh-TW" dirty="0" smtClean="0"/>
              <a:t>the effect </a:t>
            </a:r>
            <a:r>
              <a:rPr lang="en-US" altLang="zh-TW" dirty="0"/>
              <a:t>of “</a:t>
            </a:r>
            <a:r>
              <a:rPr lang="en-US" altLang="zh-TW" b="1" dirty="0"/>
              <a:t>superspreaders</a:t>
            </a:r>
            <a:r>
              <a:rPr lang="en-US" altLang="zh-TW" dirty="0"/>
              <a:t>” who </a:t>
            </a:r>
            <a:r>
              <a:rPr lang="en-US" altLang="zh-TW" dirty="0" smtClean="0"/>
              <a:t>have </a:t>
            </a:r>
            <a:r>
              <a:rPr lang="en-US" altLang="zh-TW" dirty="0"/>
              <a:t>lots of interpersonal contacts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 smtClean="0"/>
          </a:p>
          <a:p>
            <a:r>
              <a:rPr lang="en-US" altLang="zh-TW" dirty="0"/>
              <a:t>For this, we consider a disease control </a:t>
            </a:r>
            <a:r>
              <a:rPr lang="en-US" altLang="zh-TW" dirty="0" smtClean="0"/>
              <a:t>parameter   0 </a:t>
            </a:r>
            <a:r>
              <a:rPr lang="en-US" altLang="zh-TW" dirty="0"/>
              <a:t>and </a:t>
            </a:r>
            <a:r>
              <a:rPr lang="en-US" altLang="zh-TW" dirty="0" smtClean="0"/>
              <a:t>remove nodes </a:t>
            </a:r>
            <a:r>
              <a:rPr lang="en-US" altLang="zh-TW" dirty="0"/>
              <a:t>with the number of edges larger than or equal to k0 in </a:t>
            </a:r>
            <a:r>
              <a:rPr lang="en-US" altLang="zh-TW" dirty="0" smtClean="0"/>
              <a:t>our IC </a:t>
            </a:r>
            <a:r>
              <a:rPr lang="en-US" altLang="zh-TW" dirty="0"/>
              <a:t>model.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Social </a:t>
            </a:r>
            <a:r>
              <a:rPr lang="en-US" altLang="zh-TW" sz="3200" dirty="0" smtClean="0"/>
              <a:t>Distancing – canceling mass gathering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61" y="3589262"/>
            <a:ext cx="327250" cy="3391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9" y="4380291"/>
            <a:ext cx="327250" cy="3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We have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Social Distancing – canceling mass gathering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24" y="2398141"/>
            <a:ext cx="5663543" cy="71710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37" y="3266025"/>
            <a:ext cx="5663543" cy="717107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584344" y="4148423"/>
            <a:ext cx="8387996" cy="1641146"/>
            <a:chOff x="584344" y="4148423"/>
            <a:chExt cx="8387996" cy="1641146"/>
          </a:xfrm>
        </p:grpSpPr>
        <p:pic>
          <p:nvPicPr>
            <p:cNvPr id="9" name="圖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44" y="4741734"/>
              <a:ext cx="8377445" cy="46156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94" y="5328006"/>
              <a:ext cx="8377446" cy="461563"/>
            </a:xfrm>
            <a:prstGeom prst="rect">
              <a:avLst/>
            </a:prstGeom>
          </p:spPr>
        </p:pic>
        <p:cxnSp>
          <p:nvCxnSpPr>
            <p:cNvPr id="19" name="直線單箭頭接點 18"/>
            <p:cNvCxnSpPr/>
            <p:nvPr/>
          </p:nvCxnSpPr>
          <p:spPr>
            <a:xfrm>
              <a:off x="4455884" y="4148423"/>
              <a:ext cx="649" cy="4656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圓角矩形 20"/>
          <p:cNvSpPr/>
          <p:nvPr/>
        </p:nvSpPr>
        <p:spPr>
          <a:xfrm>
            <a:off x="3009900" y="4706075"/>
            <a:ext cx="1383845" cy="11153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5486400" y="4687025"/>
            <a:ext cx="1098095" cy="11153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4173120" y="2224803"/>
            <a:ext cx="541755" cy="189173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6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Analogous to the stability result of Theorem 3, we have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following </a:t>
            </a:r>
            <a:r>
              <a:rPr lang="en-US" altLang="zh-TW" dirty="0"/>
              <a:t>stability result for a social distancing approach </a:t>
            </a:r>
            <a:r>
              <a:rPr lang="en-US" altLang="zh-TW" dirty="0" smtClean="0"/>
              <a:t>that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cancels </a:t>
            </a:r>
            <a:r>
              <a:rPr lang="en-US" altLang="zh-TW" dirty="0"/>
              <a:t>mass gatherings.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Social Distancing – canceling mass gathering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8" y="2761600"/>
            <a:ext cx="7621064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If the </a:t>
            </a:r>
            <a:r>
              <a:rPr lang="en-US" altLang="zh-TW" dirty="0" smtClean="0"/>
              <a:t>disease cannot </a:t>
            </a:r>
            <a:r>
              <a:rPr lang="en-US" altLang="zh-TW" dirty="0"/>
              <a:t>be contained, we ask the question of what is </a:t>
            </a:r>
            <a:r>
              <a:rPr lang="en-US" altLang="zh-TW" dirty="0" smtClean="0"/>
              <a:t>the ratio of </a:t>
            </a:r>
            <a:r>
              <a:rPr lang="en-US" altLang="zh-TW" dirty="0"/>
              <a:t>the population infected in the long run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In Theorem 3, </a:t>
            </a:r>
            <a:r>
              <a:rPr lang="en-US" altLang="zh-TW" dirty="0" smtClean="0"/>
              <a:t>we already </a:t>
            </a:r>
            <a:r>
              <a:rPr lang="en-US" altLang="zh-TW" dirty="0"/>
              <a:t>showed that there is no outbreak </a:t>
            </a:r>
            <a:r>
              <a:rPr lang="en-US" altLang="zh-TW" dirty="0" smtClean="0"/>
              <a:t>if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In this subsection, we will show that </a:t>
            </a:r>
            <a:r>
              <a:rPr lang="en-US" altLang="zh-TW" dirty="0" smtClean="0"/>
              <a:t>if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 then </a:t>
            </a:r>
            <a:r>
              <a:rPr lang="en-US" altLang="zh-TW" dirty="0"/>
              <a:t>a certain proportion of the population will be infected.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Ratio of the Population Infected in the Long Run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31" y="3259684"/>
            <a:ext cx="3282438" cy="47344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32" y="4723974"/>
            <a:ext cx="3282437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Ratio of the Population Infected in the Long Run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Theorem 6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For the IC model (for disease propagation) </a:t>
            </a:r>
            <a:r>
              <a:rPr lang="en-US" altLang="zh-TW" dirty="0" smtClean="0"/>
              <a:t>in a </a:t>
            </a:r>
            <a:r>
              <a:rPr lang="en-US" altLang="zh-TW" dirty="0"/>
              <a:t>random network constructed by the configuration </a:t>
            </a:r>
            <a:r>
              <a:rPr lang="en-US" altLang="zh-TW" dirty="0" smtClean="0"/>
              <a:t>model, suppose </a:t>
            </a:r>
            <a:r>
              <a:rPr lang="en-US" altLang="zh-TW" dirty="0"/>
              <a:t>that the propagation </a:t>
            </a:r>
            <a:r>
              <a:rPr lang="en-US" altLang="zh-TW" dirty="0" smtClean="0"/>
              <a:t>probabilities       </a:t>
            </a:r>
            <a:r>
              <a:rPr lang="en-US" altLang="zh-TW" dirty="0"/>
              <a:t>and </a:t>
            </a:r>
            <a:r>
              <a:rPr lang="en-US" altLang="zh-TW" dirty="0" smtClean="0"/>
              <a:t>      are specified </a:t>
            </a:r>
            <a:r>
              <a:rPr lang="en-US" altLang="zh-TW" dirty="0"/>
              <a:t>in (44) and (45</a:t>
            </a:r>
            <a:r>
              <a:rPr lang="en-US" altLang="zh-TW" dirty="0" smtClean="0"/>
              <a:t>).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Let</a:t>
            </a:r>
            <a:endParaRPr lang="en-US" altLang="zh-TW" dirty="0"/>
          </a:p>
          <a:p>
            <a:pPr lvl="1"/>
            <a:r>
              <a:rPr lang="en-US" altLang="zh-TW" sz="2600" dirty="0"/>
              <a:t>be the moment generating function </a:t>
            </a:r>
            <a:r>
              <a:rPr lang="en-US" altLang="zh-TW" sz="2600" dirty="0" smtClean="0"/>
              <a:t>of the </a:t>
            </a:r>
            <a:r>
              <a:rPr lang="en-US" altLang="zh-TW" sz="2600" dirty="0"/>
              <a:t>degree </a:t>
            </a:r>
            <a:r>
              <a:rPr lang="en-US" altLang="zh-TW" sz="2600" dirty="0" smtClean="0"/>
              <a:t>distribution and excess degree distribution</a:t>
            </a: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46" y="3606080"/>
            <a:ext cx="1485717" cy="51703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52" y="3606080"/>
            <a:ext cx="1485717" cy="5170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2" y="2733272"/>
            <a:ext cx="289220" cy="29516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22" y="2733273"/>
            <a:ext cx="297144" cy="29516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84" y="4642329"/>
            <a:ext cx="6133029" cy="38232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755" y="5162518"/>
            <a:ext cx="466790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Ratio of the Population Infected in the Long Run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Theorem 6</a:t>
            </a:r>
            <a:r>
              <a:rPr lang="en-US" altLang="zh-TW" dirty="0" smtClean="0"/>
              <a:t>. (cont.)</a:t>
            </a:r>
          </a:p>
          <a:p>
            <a:pPr lvl="1"/>
            <a:r>
              <a:rPr lang="en-US" altLang="zh-TW" dirty="0" smtClean="0"/>
              <a:t>If</a:t>
            </a:r>
          </a:p>
          <a:p>
            <a:pPr marL="393192" lvl="1" indent="0">
              <a:buNone/>
            </a:pPr>
            <a:endParaRPr lang="en-US" altLang="zh-TW" dirty="0" smtClean="0"/>
          </a:p>
          <a:p>
            <a:pPr lvl="1"/>
            <a:r>
              <a:rPr lang="en-US" altLang="zh-TW" sz="2600" dirty="0"/>
              <a:t>then there is a nonzero probability </a:t>
            </a:r>
            <a:r>
              <a:rPr lang="en-US" altLang="zh-TW" sz="2600" dirty="0" smtClean="0"/>
              <a:t>    that </a:t>
            </a:r>
            <a:r>
              <a:rPr lang="en-US" altLang="zh-TW" sz="2600" dirty="0"/>
              <a:t>a randomly </a:t>
            </a:r>
            <a:r>
              <a:rPr lang="en-US" altLang="zh-TW" sz="2600" dirty="0" smtClean="0"/>
              <a:t>selected node </a:t>
            </a:r>
            <a:r>
              <a:rPr lang="en-US" altLang="zh-TW" sz="2600" dirty="0"/>
              <a:t>is infected in the long run (after the propagation of </a:t>
            </a:r>
            <a:r>
              <a:rPr lang="en-US" altLang="zh-TW" sz="2600" dirty="0" smtClean="0"/>
              <a:t>the disease </a:t>
            </a:r>
            <a:r>
              <a:rPr lang="en-US" altLang="zh-TW" sz="2600" dirty="0"/>
              <a:t>in the IC model). </a:t>
            </a:r>
            <a:endParaRPr lang="en-US" altLang="zh-TW" sz="2600" dirty="0" smtClean="0"/>
          </a:p>
          <a:p>
            <a:pPr lvl="1"/>
            <a:r>
              <a:rPr lang="en-US" altLang="zh-TW" sz="2600" dirty="0" smtClean="0"/>
              <a:t>The </a:t>
            </a:r>
            <a:r>
              <a:rPr lang="en-US" altLang="zh-TW" sz="2600" dirty="0"/>
              <a:t>probability  </a:t>
            </a:r>
            <a:r>
              <a:rPr lang="en-US" altLang="zh-TW" sz="2600" dirty="0" smtClean="0"/>
              <a:t>   </a:t>
            </a:r>
            <a:r>
              <a:rPr lang="en-US" altLang="zh-TW" sz="2600" dirty="0"/>
              <a:t>can be </a:t>
            </a:r>
            <a:r>
              <a:rPr lang="en-US" altLang="zh-TW" sz="2600" dirty="0" smtClean="0"/>
              <a:t>computed by </a:t>
            </a:r>
            <a:r>
              <a:rPr lang="en-US" altLang="zh-TW" sz="2600" dirty="0"/>
              <a:t>the following equation</a:t>
            </a:r>
            <a:r>
              <a:rPr lang="en-US" altLang="zh-TW" sz="2600" dirty="0" smtClean="0"/>
              <a:t>:</a:t>
            </a:r>
          </a:p>
          <a:p>
            <a:pPr lvl="1"/>
            <a:endParaRPr lang="en-US" altLang="zh-TW" sz="2600" dirty="0"/>
          </a:p>
          <a:p>
            <a:pPr lvl="1"/>
            <a:r>
              <a:rPr lang="en-US" altLang="zh-TW" sz="2600" dirty="0" smtClean="0"/>
              <a:t>where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7" y="2140746"/>
            <a:ext cx="3282437" cy="47344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7" y="2931321"/>
            <a:ext cx="136686" cy="14857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07" y="4169571"/>
            <a:ext cx="136686" cy="1485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7" y="4812847"/>
            <a:ext cx="4011426" cy="33082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18" y="5712128"/>
            <a:ext cx="2442513" cy="295163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6351498" y="4863100"/>
            <a:ext cx="2632254" cy="1550541"/>
            <a:chOff x="5565444" y="4561003"/>
            <a:chExt cx="2632254" cy="1550541"/>
          </a:xfrm>
        </p:grpSpPr>
        <p:sp>
          <p:nvSpPr>
            <p:cNvPr id="15" name="橢圓 14"/>
            <p:cNvSpPr/>
            <p:nvPr/>
          </p:nvSpPr>
          <p:spPr>
            <a:xfrm>
              <a:off x="6635093" y="5530393"/>
              <a:ext cx="446419" cy="449943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i="1" dirty="0" smtClean="0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2800" i="1" dirty="0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線單箭頭接點 15"/>
            <p:cNvCxnSpPr/>
            <p:nvPr/>
          </p:nvCxnSpPr>
          <p:spPr>
            <a:xfrm flipV="1">
              <a:off x="7030424" y="5328007"/>
              <a:ext cx="648338" cy="2682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橢圓 16"/>
            <p:cNvSpPr/>
            <p:nvPr/>
          </p:nvSpPr>
          <p:spPr>
            <a:xfrm>
              <a:off x="7664473" y="5039344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7092811" y="5805695"/>
              <a:ext cx="648338" cy="760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7751279" y="5661601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6980885" y="4561003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V="1">
              <a:off x="6917162" y="5026661"/>
              <a:ext cx="204810" cy="5037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群組 21"/>
            <p:cNvGrpSpPr/>
            <p:nvPr/>
          </p:nvGrpSpPr>
          <p:grpSpPr>
            <a:xfrm flipH="1">
              <a:off x="5565444" y="4603033"/>
              <a:ext cx="1193730" cy="1035283"/>
              <a:chOff x="7327163" y="4316647"/>
              <a:chExt cx="1193730" cy="1035283"/>
            </a:xfrm>
          </p:grpSpPr>
          <p:cxnSp>
            <p:nvCxnSpPr>
              <p:cNvPr id="23" name="直線單箭頭接點 22"/>
              <p:cNvCxnSpPr/>
              <p:nvPr/>
            </p:nvCxnSpPr>
            <p:spPr>
              <a:xfrm flipV="1">
                <a:off x="7440425" y="5083651"/>
                <a:ext cx="648338" cy="2682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橢圓 23"/>
              <p:cNvSpPr/>
              <p:nvPr/>
            </p:nvSpPr>
            <p:spPr>
              <a:xfrm>
                <a:off x="8074474" y="4794988"/>
                <a:ext cx="446419" cy="449943"/>
              </a:xfrm>
              <a:prstGeom prst="ellipse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7390886" y="4316647"/>
                <a:ext cx="446419" cy="449943"/>
              </a:xfrm>
              <a:prstGeom prst="ellipse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直線單箭頭接點 25"/>
              <p:cNvCxnSpPr/>
              <p:nvPr/>
            </p:nvCxnSpPr>
            <p:spPr>
              <a:xfrm flipV="1">
                <a:off x="7327163" y="4782305"/>
                <a:ext cx="204810" cy="5037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227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Ratio of the Population Infected in the Long Run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Theorem 6</a:t>
            </a:r>
            <a:r>
              <a:rPr lang="en-US" altLang="zh-TW" dirty="0" smtClean="0"/>
              <a:t>. (cont.)</a:t>
            </a:r>
          </a:p>
          <a:p>
            <a:pPr lvl="1"/>
            <a:r>
              <a:rPr lang="en-US" altLang="zh-TW" sz="2600" dirty="0"/>
              <a:t>and </a:t>
            </a:r>
            <a:r>
              <a:rPr lang="en-US" altLang="zh-TW" sz="2600" dirty="0" smtClean="0"/>
              <a:t>    </a:t>
            </a:r>
            <a:r>
              <a:rPr lang="en-US" altLang="zh-TW" sz="2600" dirty="0"/>
              <a:t>is the probability that one end node of a </a:t>
            </a:r>
            <a:r>
              <a:rPr lang="en-US" altLang="zh-TW" sz="2600" dirty="0" smtClean="0"/>
              <a:t>randomly </a:t>
            </a:r>
            <a:r>
              <a:rPr lang="en-US" altLang="zh-TW" sz="2800" dirty="0" smtClean="0"/>
              <a:t>selected </a:t>
            </a:r>
            <a:r>
              <a:rPr lang="en-US" altLang="zh-TW" sz="2800" dirty="0"/>
              <a:t>edge is infected by one of its neighbors that is not </a:t>
            </a:r>
            <a:r>
              <a:rPr lang="en-US" altLang="zh-TW" sz="2800" dirty="0" smtClean="0"/>
              <a:t>on the </a:t>
            </a:r>
            <a:r>
              <a:rPr lang="en-US" altLang="zh-TW" sz="2800" dirty="0"/>
              <a:t>other end of the selected edge. 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Moreover</a:t>
            </a:r>
            <a:r>
              <a:rPr lang="en-US" altLang="zh-TW" sz="2800" dirty="0"/>
              <a:t>, the </a:t>
            </a:r>
            <a:r>
              <a:rPr lang="en-US" altLang="zh-TW" sz="2800" dirty="0" smtClean="0"/>
              <a:t>probability    </a:t>
            </a:r>
            <a:r>
              <a:rPr lang="en-US" altLang="zh-TW" sz="2800" dirty="0"/>
              <a:t>is the unique solution </a:t>
            </a:r>
            <a:r>
              <a:rPr lang="en-US" altLang="zh-TW" sz="2800" dirty="0" smtClean="0"/>
              <a:t>in a      of </a:t>
            </a:r>
            <a:r>
              <a:rPr lang="en-US" altLang="zh-TW" sz="2800" dirty="0"/>
              <a:t>the following fixed </a:t>
            </a:r>
            <a:r>
              <a:rPr lang="en-US" altLang="zh-TW" sz="2800" dirty="0" smtClean="0"/>
              <a:t>point equation</a:t>
            </a:r>
            <a:r>
              <a:rPr lang="en-US" altLang="zh-TW" sz="2800" dirty="0"/>
              <a:t>: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58" y="2131221"/>
            <a:ext cx="146591" cy="14857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39" y="5023721"/>
            <a:ext cx="4005494" cy="33082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58" y="3883821"/>
            <a:ext cx="146591" cy="14857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51" y="4159619"/>
            <a:ext cx="625982" cy="330820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5325528" y="4777145"/>
            <a:ext cx="3346379" cy="1550541"/>
            <a:chOff x="2633261" y="4526600"/>
            <a:chExt cx="3346379" cy="1550541"/>
          </a:xfrm>
        </p:grpSpPr>
        <p:sp>
          <p:nvSpPr>
            <p:cNvPr id="15" name="橢圓 14"/>
            <p:cNvSpPr/>
            <p:nvPr/>
          </p:nvSpPr>
          <p:spPr>
            <a:xfrm>
              <a:off x="3300849" y="5495990"/>
              <a:ext cx="446419" cy="449943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i="1" dirty="0" smtClean="0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2800" i="1" dirty="0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線單箭頭接點 15"/>
            <p:cNvCxnSpPr/>
            <p:nvPr/>
          </p:nvCxnSpPr>
          <p:spPr>
            <a:xfrm flipV="1">
              <a:off x="3696180" y="5293604"/>
              <a:ext cx="648338" cy="2682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橢圓 16"/>
            <p:cNvSpPr/>
            <p:nvPr/>
          </p:nvSpPr>
          <p:spPr>
            <a:xfrm>
              <a:off x="4330229" y="5004941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i="1" dirty="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a:t>Y</a:t>
              </a:r>
              <a:endParaRPr lang="zh-TW" altLang="en-US" sz="2800" i="1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3758567" y="5771292"/>
              <a:ext cx="648338" cy="760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4417035" y="5627198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4776648" y="5336911"/>
              <a:ext cx="772982" cy="908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橢圓 20"/>
            <p:cNvSpPr/>
            <p:nvPr/>
          </p:nvSpPr>
          <p:spPr>
            <a:xfrm>
              <a:off x="5410188" y="4526600"/>
              <a:ext cx="446419" cy="4499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V="1">
              <a:off x="2633261" y="5720961"/>
              <a:ext cx="667588" cy="883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 flipV="1">
              <a:off x="4782930" y="4867401"/>
              <a:ext cx="632839" cy="3049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橢圓 23"/>
            <p:cNvSpPr/>
            <p:nvPr/>
          </p:nvSpPr>
          <p:spPr>
            <a:xfrm>
              <a:off x="3646641" y="4526600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3582918" y="4992258"/>
              <a:ext cx="204810" cy="5037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橢圓 25"/>
            <p:cNvSpPr/>
            <p:nvPr/>
          </p:nvSpPr>
          <p:spPr>
            <a:xfrm>
              <a:off x="5533221" y="5229912"/>
              <a:ext cx="446419" cy="4499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6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Ratio of the Population Infected in the Long Run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Special Case:</a:t>
            </a:r>
          </a:p>
          <a:p>
            <a:pPr lvl="1"/>
            <a:r>
              <a:rPr lang="en-US" altLang="zh-TW" dirty="0"/>
              <a:t>In particular, for the ER model, the degree </a:t>
            </a:r>
            <a:r>
              <a:rPr lang="en-US" altLang="zh-TW" dirty="0" smtClean="0"/>
              <a:t>distribution       is </a:t>
            </a:r>
            <a:r>
              <a:rPr lang="en-US" altLang="zh-TW" dirty="0"/>
              <a:t>the Poisson degree distribution with mean c, i.e</a:t>
            </a:r>
            <a:r>
              <a:rPr lang="en-US" altLang="zh-TW" dirty="0" smtClean="0"/>
              <a:t>.,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/>
              <a:t>The excess degree distribution of the Poisson degree </a:t>
            </a:r>
            <a:r>
              <a:rPr lang="en-US" altLang="zh-TW" dirty="0" smtClean="0"/>
              <a:t>distribution is </a:t>
            </a:r>
            <a:r>
              <a:rPr lang="en-US" altLang="zh-TW" dirty="0"/>
              <a:t>the same as the degree distribution, i.e.,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33" y="2826801"/>
            <a:ext cx="1505529" cy="4595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83" y="2474121"/>
            <a:ext cx="130743" cy="14857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2" y="2091477"/>
            <a:ext cx="309029" cy="20800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57" y="4527856"/>
            <a:ext cx="1032080" cy="208001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2770261" y="5183936"/>
            <a:ext cx="4025302" cy="887045"/>
            <a:chOff x="2770261" y="5183936"/>
            <a:chExt cx="4025302" cy="887045"/>
          </a:xfrm>
        </p:grpSpPr>
        <p:pic>
          <p:nvPicPr>
            <p:cNvPr id="17" name="圖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61" y="5183936"/>
              <a:ext cx="4025302" cy="33082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37" y="5740161"/>
              <a:ext cx="4011426" cy="330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3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The Ratio of the Population Infected in the Long Run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Special Case:</a:t>
            </a:r>
          </a:p>
          <a:p>
            <a:pPr lvl="1"/>
            <a:r>
              <a:rPr lang="en-US" altLang="zh-TW" dirty="0" smtClean="0"/>
              <a:t>In this </a:t>
            </a:r>
            <a:r>
              <a:rPr lang="en-US" altLang="zh-TW" dirty="0"/>
              <a:t>case, we have </a:t>
            </a:r>
            <a:r>
              <a:rPr lang="en-US" altLang="zh-TW" dirty="0" smtClean="0"/>
              <a:t>            and </a:t>
            </a:r>
            <a:r>
              <a:rPr lang="en-US" altLang="zh-TW" dirty="0"/>
              <a:t>r </a:t>
            </a:r>
            <a:r>
              <a:rPr lang="en-US" altLang="zh-TW" dirty="0" smtClean="0"/>
              <a:t> is </a:t>
            </a:r>
            <a:r>
              <a:rPr lang="en-US" altLang="zh-TW" dirty="0"/>
              <a:t>the unique solution in (0; </a:t>
            </a:r>
            <a:r>
              <a:rPr lang="en-US" altLang="zh-TW" dirty="0" smtClean="0"/>
              <a:t>1] of </a:t>
            </a:r>
            <a:r>
              <a:rPr lang="en-US" altLang="zh-TW" dirty="0"/>
              <a:t>the fixed point </a:t>
            </a:r>
            <a:r>
              <a:rPr lang="en-US" altLang="zh-TW" dirty="0" smtClean="0"/>
              <a:t>equation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w</a:t>
            </a:r>
            <a:r>
              <a:rPr lang="en-US" altLang="zh-TW" dirty="0" smtClean="0"/>
              <a:t>hen 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40" y="2104396"/>
            <a:ext cx="742860" cy="14857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40" y="2104396"/>
            <a:ext cx="136686" cy="14857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51" y="2378444"/>
            <a:ext cx="625982" cy="33082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35" y="3210290"/>
            <a:ext cx="1133109" cy="27931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30" y="3614609"/>
            <a:ext cx="962742" cy="277334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07" y="2779514"/>
            <a:ext cx="3991618" cy="330820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643095" y="3542261"/>
            <a:ext cx="442127" cy="4220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5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pPr lvl="1"/>
            <a:r>
              <a:rPr lang="en-US" altLang="zh-TW" dirty="0" smtClean="0"/>
              <a:t>(</a:t>
            </a:r>
            <a:r>
              <a:rPr lang="en-US" altLang="zh-TW" dirty="0"/>
              <a:t>Q3) How do the asymptomatic infections affect the </a:t>
            </a:r>
            <a:r>
              <a:rPr lang="en-US" altLang="zh-TW" dirty="0" smtClean="0"/>
              <a:t>spread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disease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/>
              <a:t>Q4) If COVID-19 cannot be contained, what is the </a:t>
            </a:r>
            <a:r>
              <a:rPr lang="en-US" altLang="zh-TW" dirty="0" smtClean="0"/>
              <a:t>ratio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the population that needs to be infected in order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achieve </a:t>
            </a:r>
            <a:r>
              <a:rPr lang="en-US" altLang="zh-TW" dirty="0"/>
              <a:t>herd immunity</a:t>
            </a:r>
            <a:r>
              <a:rPr lang="en-US" altLang="zh-TW" dirty="0" smtClean="0"/>
              <a:t>?</a:t>
            </a:r>
          </a:p>
          <a:p>
            <a:pPr lvl="0">
              <a:buClr>
                <a:srgbClr val="2DA2BF"/>
              </a:buClr>
            </a:pPr>
            <a:endParaRPr lang="en-US" altLang="zh-TW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 smtClean="0">
                <a:solidFill>
                  <a:prstClr val="black"/>
                </a:solidFill>
              </a:rPr>
              <a:t>We </a:t>
            </a:r>
            <a:r>
              <a:rPr lang="en-US" altLang="zh-TW" dirty="0">
                <a:solidFill>
                  <a:prstClr val="black"/>
                </a:solidFill>
              </a:rPr>
              <a:t>extend our SIR model to include two types of infected persons: detectable (type I) and undetectable (type II)  infected persons.</a:t>
            </a:r>
          </a:p>
          <a:p>
            <a:pPr lvl="1"/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6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Introduction</a:t>
            </a:r>
            <a:endParaRPr lang="en-US" altLang="zh-TW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Time-dependent SIR model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The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SIR model with undetectable infected persons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The IC model for disease propagation in networks</a:t>
            </a:r>
          </a:p>
          <a:p>
            <a:r>
              <a:rPr lang="en-US" altLang="zh-TW" dirty="0" smtClean="0">
                <a:cs typeface="+mn-cs"/>
              </a:rPr>
              <a:t>Numerical results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Discussions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and suggestion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Conclusion</a:t>
            </a:r>
            <a:endParaRPr lang="zh-TW" alt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84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dirty="0" smtClean="0"/>
              <a:t>Dataset</a:t>
            </a:r>
          </a:p>
          <a:p>
            <a:pPr lvl="0">
              <a:buClr>
                <a:srgbClr val="2DA2BF"/>
              </a:buClr>
            </a:pPr>
            <a:r>
              <a:rPr lang="en-US" altLang="zh-TW" dirty="0" smtClean="0"/>
              <a:t>Time Evolution of the Time-dependent SIR Model</a:t>
            </a:r>
          </a:p>
          <a:p>
            <a:pPr>
              <a:buClr>
                <a:srgbClr val="2DA2BF"/>
              </a:buClr>
            </a:pPr>
            <a:r>
              <a:rPr lang="en-US" altLang="zh-TW" dirty="0" smtClean="0"/>
              <a:t>One-day </a:t>
            </a:r>
            <a:r>
              <a:rPr lang="en-US" altLang="zh-TW" dirty="0"/>
              <a:t>Prediction</a:t>
            </a:r>
          </a:p>
          <a:p>
            <a:pPr lvl="0">
              <a:buClr>
                <a:srgbClr val="2DA2BF"/>
              </a:buClr>
            </a:pPr>
            <a:r>
              <a:rPr lang="en-US" altLang="zh-TW" dirty="0"/>
              <a:t>Connections to the Wuhan City </a:t>
            </a:r>
            <a:r>
              <a:rPr lang="en-US" altLang="zh-TW" dirty="0" smtClean="0"/>
              <a:t>Lockdown</a:t>
            </a:r>
          </a:p>
          <a:p>
            <a:pPr>
              <a:buClr>
                <a:srgbClr val="2DA2BF"/>
              </a:buClr>
            </a:pPr>
            <a:r>
              <a:rPr lang="en-US" altLang="zh-TW" dirty="0" smtClean="0"/>
              <a:t>Basic </a:t>
            </a:r>
            <a:r>
              <a:rPr lang="en-US" altLang="zh-TW" dirty="0"/>
              <a:t>Reproduction Numbers of Several Other Countries</a:t>
            </a:r>
          </a:p>
          <a:p>
            <a:pPr>
              <a:buClr>
                <a:srgbClr val="2DA2BF"/>
              </a:buClr>
            </a:pPr>
            <a:r>
              <a:rPr lang="en-US" altLang="zh-TW" dirty="0"/>
              <a:t>The Effects of Type II Infected Persons</a:t>
            </a:r>
          </a:p>
          <a:p>
            <a:pPr>
              <a:buClr>
                <a:srgbClr val="2DA2BF"/>
              </a:buClr>
            </a:pPr>
            <a:r>
              <a:rPr lang="en-US" altLang="zh-TW" dirty="0" smtClean="0"/>
              <a:t>The </a:t>
            </a:r>
            <a:r>
              <a:rPr lang="en-US" altLang="zh-TW" dirty="0"/>
              <a:t>Effects of Social </a:t>
            </a:r>
            <a:r>
              <a:rPr lang="en-US" altLang="zh-TW" dirty="0" smtClean="0"/>
              <a:t>Distancing</a:t>
            </a:r>
          </a:p>
          <a:p>
            <a:pPr>
              <a:buClr>
                <a:srgbClr val="2DA2BF"/>
              </a:buClr>
            </a:pPr>
            <a:r>
              <a:rPr lang="en-US" altLang="zh-TW" dirty="0"/>
              <a:t>The ratio of the population infected in the long run </a:t>
            </a:r>
            <a:endParaRPr lang="en-US" altLang="zh-TW" dirty="0" smtClean="0"/>
          </a:p>
          <a:p>
            <a:pPr>
              <a:buClr>
                <a:srgbClr val="2DA2BF"/>
              </a:buClr>
            </a:pP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7886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For our </a:t>
            </a:r>
            <a:r>
              <a:rPr lang="en-US" altLang="zh-TW" dirty="0"/>
              <a:t>analysis and prediction of COVID-19,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We </a:t>
            </a:r>
            <a:r>
              <a:rPr lang="en-US" altLang="zh-TW" dirty="0"/>
              <a:t>collect the number </a:t>
            </a:r>
            <a:r>
              <a:rPr lang="en-US" altLang="zh-TW" dirty="0" smtClean="0"/>
              <a:t>of confirmed </a:t>
            </a:r>
            <a:r>
              <a:rPr lang="en-US" altLang="zh-TW" dirty="0"/>
              <a:t>cases, the number of recovered persons, and the </a:t>
            </a:r>
            <a:r>
              <a:rPr lang="en-US" altLang="zh-TW" dirty="0" smtClean="0"/>
              <a:t>number of </a:t>
            </a:r>
            <a:r>
              <a:rPr lang="en-US" altLang="zh-TW" dirty="0"/>
              <a:t>deaths from Jan. 15, 2020 to Mar. 2, 2020 as </a:t>
            </a:r>
            <a:r>
              <a:rPr lang="en-US" altLang="zh-TW" dirty="0" smtClean="0"/>
              <a:t>our dataset</a:t>
            </a:r>
          </a:p>
          <a:p>
            <a:pPr lvl="1"/>
            <a:r>
              <a:rPr lang="en-US" altLang="zh-TW" dirty="0" smtClean="0"/>
              <a:t>Collect from NHC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The confirmed </a:t>
            </a:r>
            <a:r>
              <a:rPr lang="en-US" altLang="zh-TW" dirty="0"/>
              <a:t>case is defined as the individual with positive </a:t>
            </a:r>
            <a:r>
              <a:rPr lang="en-US" altLang="zh-TW" dirty="0" smtClean="0"/>
              <a:t>real-time reverse </a:t>
            </a:r>
            <a:r>
              <a:rPr lang="en-US" altLang="zh-TW" dirty="0"/>
              <a:t>transcription polymerase chain reaction (rRT-PCR) </a:t>
            </a:r>
            <a:r>
              <a:rPr lang="en-US" altLang="zh-TW" dirty="0" smtClean="0"/>
              <a:t>result.</a:t>
            </a:r>
          </a:p>
          <a:p>
            <a:pPr lvl="1"/>
            <a:r>
              <a:rPr lang="en-US" altLang="zh-TW" dirty="0"/>
              <a:t>It is worth noting that in the Hubei </a:t>
            </a:r>
            <a:r>
              <a:rPr lang="en-US" altLang="zh-TW" dirty="0" smtClean="0"/>
              <a:t>province,</a:t>
            </a:r>
          </a:p>
          <a:p>
            <a:pPr lvl="2"/>
            <a:r>
              <a:rPr lang="en-US" altLang="zh-TW" dirty="0" smtClean="0"/>
              <a:t>the </a:t>
            </a:r>
            <a:r>
              <a:rPr lang="en-US" altLang="zh-TW" dirty="0"/>
              <a:t>definition </a:t>
            </a:r>
            <a:r>
              <a:rPr lang="en-US" altLang="zh-TW" dirty="0" smtClean="0"/>
              <a:t>of the </a:t>
            </a:r>
            <a:r>
              <a:rPr lang="en-US" altLang="zh-TW" dirty="0"/>
              <a:t>confirmed case has been relaxed to the clinical features </a:t>
            </a:r>
            <a:r>
              <a:rPr lang="en-US" altLang="zh-TW" dirty="0" smtClean="0"/>
              <a:t>since Feb</a:t>
            </a:r>
            <a:r>
              <a:rPr lang="en-US" altLang="zh-TW" dirty="0"/>
              <a:t>. 12, </a:t>
            </a:r>
            <a:r>
              <a:rPr lang="en-US" altLang="zh-TW" dirty="0" smtClean="0"/>
              <a:t>2020.</a:t>
            </a:r>
          </a:p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Dataset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1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Time Evolution of the Time-dependent SIR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417638"/>
            <a:ext cx="7505700" cy="45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0209" y="1417638"/>
            <a:ext cx="6423581" cy="488869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Time Evolution of the Time-dependent SIR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30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Time Evolution of the Time-dependent SIR Model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1417638"/>
            <a:ext cx="6565900" cy="47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2DA2BF"/>
              </a:buClr>
            </a:pPr>
            <a:r>
              <a:rPr lang="en-US" altLang="zh-TW" sz="3200" dirty="0"/>
              <a:t>One-day Prediction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" y="1279121"/>
            <a:ext cx="7725815" cy="48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2DA2BF"/>
              </a:buClr>
            </a:pPr>
            <a:r>
              <a:rPr lang="en-US" altLang="zh-TW" sz="3200" dirty="0"/>
              <a:t>One-day Prediction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1123672"/>
            <a:ext cx="7023100" cy="52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0209" y="1417638"/>
            <a:ext cx="6423581" cy="488869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Connections to the Wuhan City Lockdown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2665530" y="3457828"/>
            <a:ext cx="900630" cy="2699132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1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Connections to the Wuhan City Lockdown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90" y="1112623"/>
            <a:ext cx="7340220" cy="5567488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999808" y="2255623"/>
            <a:ext cx="2075112" cy="4067665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0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pPr lvl="1"/>
            <a:r>
              <a:rPr lang="en-US" altLang="zh-TW" dirty="0" smtClean="0"/>
              <a:t>(Q5</a:t>
            </a:r>
            <a:r>
              <a:rPr lang="en-US" altLang="zh-TW" dirty="0"/>
              <a:t>) How effective are the social distancing </a:t>
            </a:r>
            <a:r>
              <a:rPr lang="en-US" altLang="zh-TW" dirty="0" smtClean="0"/>
              <a:t>approaches?</a:t>
            </a:r>
          </a:p>
          <a:p>
            <a:pPr lvl="2"/>
            <a:r>
              <a:rPr lang="en-US" altLang="zh-TW" dirty="0" smtClean="0"/>
              <a:t>Such </a:t>
            </a:r>
            <a:r>
              <a:rPr lang="en-US" altLang="zh-TW" dirty="0"/>
              <a:t>as reduction of interpersonal contacts and </a:t>
            </a:r>
            <a:r>
              <a:rPr lang="en-US" altLang="zh-TW" dirty="0" smtClean="0"/>
              <a:t>canceling mass </a:t>
            </a:r>
            <a:r>
              <a:rPr lang="en-US" altLang="zh-TW" dirty="0"/>
              <a:t>gatherings in controlling COVID-19</a:t>
            </a:r>
            <a:r>
              <a:rPr lang="en-US" altLang="zh-TW" dirty="0" smtClean="0"/>
              <a:t>?</a:t>
            </a:r>
          </a:p>
          <a:p>
            <a:pPr lvl="0">
              <a:buClr>
                <a:srgbClr val="2DA2BF"/>
              </a:buClr>
            </a:pPr>
            <a:endParaRPr lang="en-US" altLang="zh-TW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 smtClean="0">
                <a:solidFill>
                  <a:prstClr val="black"/>
                </a:solidFill>
              </a:rPr>
              <a:t>We take the </a:t>
            </a:r>
            <a:r>
              <a:rPr lang="en-US" altLang="zh-TW" b="1" dirty="0" smtClean="0">
                <a:solidFill>
                  <a:prstClr val="black"/>
                </a:solidFill>
              </a:rPr>
              <a:t>social network </a:t>
            </a:r>
            <a:r>
              <a:rPr lang="en-US" altLang="zh-TW" dirty="0" smtClean="0">
                <a:solidFill>
                  <a:prstClr val="black"/>
                </a:solidFill>
              </a:rPr>
              <a:t>(and its network structure) into account and consider the independent cascade (IC) model for disease propagation in random network specified by a </a:t>
            </a:r>
            <a:r>
              <a:rPr lang="en-US" altLang="zh-TW" b="1" dirty="0" smtClean="0"/>
              <a:t>degree distribution</a:t>
            </a:r>
            <a:r>
              <a:rPr lang="en-US" altLang="zh-TW" dirty="0" smtClean="0">
                <a:solidFill>
                  <a:prstClr val="black"/>
                </a:solidFill>
              </a:rPr>
              <a:t>. </a:t>
            </a:r>
          </a:p>
          <a:p>
            <a:pPr lvl="1"/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12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Connections to the Wuhan City Lockdown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156" y="1229465"/>
            <a:ext cx="1717207" cy="4683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447" y="1267565"/>
            <a:ext cx="2446322" cy="452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64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2DA2BF"/>
              </a:buClr>
            </a:pPr>
            <a:r>
              <a:rPr lang="en-US" altLang="zh-TW" sz="3200" dirty="0" smtClean="0"/>
              <a:t>Basic Reproduction Numbers of Several Other Countries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1" y="1722894"/>
            <a:ext cx="9144000" cy="308887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34" y="4754159"/>
            <a:ext cx="2759010" cy="65874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34" y="5755084"/>
            <a:ext cx="5373869" cy="6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2DA2BF"/>
              </a:buClr>
            </a:pPr>
            <a:r>
              <a:rPr lang="en-US" altLang="zh-TW" sz="3200" dirty="0"/>
              <a:t>The Effects of Type II Infected Persons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93" y="1195217"/>
            <a:ext cx="7089099" cy="46499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83" y="6043258"/>
            <a:ext cx="5560540" cy="70143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81" y="6194318"/>
            <a:ext cx="2666363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2DA2BF"/>
              </a:buClr>
            </a:pPr>
            <a:r>
              <a:rPr lang="en-US" altLang="zh-TW" sz="3200" dirty="0"/>
              <a:t>The Effects of Type II Infected Persons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65" y="1228239"/>
            <a:ext cx="7111080" cy="466454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83" y="6043258"/>
            <a:ext cx="5560540" cy="70143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81" y="6194318"/>
            <a:ext cx="2666363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Facebook Dataset: this dataset represents the verified Facebook page (with blue checkmark) networks of the artist category.</a:t>
            </a:r>
          </a:p>
          <a:p>
            <a:pPr lvl="1"/>
            <a:r>
              <a:rPr lang="en-US" altLang="zh-TW" dirty="0"/>
              <a:t>Total number of node: 50,515</a:t>
            </a:r>
          </a:p>
          <a:p>
            <a:pPr lvl="1"/>
            <a:r>
              <a:rPr lang="en-US" altLang="zh-TW" dirty="0"/>
              <a:t>Total number of edge: 819,306</a:t>
            </a:r>
          </a:p>
          <a:p>
            <a:pPr lvl="1"/>
            <a:r>
              <a:rPr lang="en-US" altLang="zh-TW" dirty="0"/>
              <a:t>Mean degree: 32.4</a:t>
            </a:r>
          </a:p>
          <a:p>
            <a:pPr lvl="1"/>
            <a:r>
              <a:rPr lang="en-US" altLang="zh-TW" dirty="0"/>
              <a:t>Mean excess degree:155.6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/>
              <a:t>Dataset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86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2DA2BF"/>
              </a:buClr>
            </a:pPr>
            <a:r>
              <a:rPr lang="en-US" altLang="zh-TW" sz="3200" dirty="0"/>
              <a:t>The Effects of Social Distancing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57" y="1417638"/>
            <a:ext cx="7290486" cy="51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2DA2BF"/>
              </a:buClr>
            </a:pPr>
            <a:r>
              <a:rPr lang="en-US" altLang="zh-TW" sz="3200" dirty="0"/>
              <a:t>The Effects of Social </a:t>
            </a:r>
            <a:r>
              <a:rPr lang="en-US" altLang="zh-TW" sz="3200" dirty="0" smtClean="0"/>
              <a:t>Distancing</a:t>
            </a:r>
            <a:br>
              <a:rPr lang="en-US" altLang="zh-TW" sz="3200" dirty="0" smtClean="0"/>
            </a:br>
            <a:r>
              <a:rPr lang="en-US" altLang="zh-TW" sz="3200" dirty="0" smtClean="0"/>
              <a:t>- canceling mass gathering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87808"/>
            <a:ext cx="6610350" cy="449527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88" y="5972512"/>
            <a:ext cx="4270932" cy="8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2DA2BF"/>
              </a:buClr>
            </a:pPr>
            <a:r>
              <a:rPr lang="en-US" altLang="zh-TW" sz="3200" dirty="0" smtClean="0"/>
              <a:t>The ratio of the population infected in the long run 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07543" y="29826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6" y="1417638"/>
            <a:ext cx="6944694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Introduction</a:t>
            </a:r>
            <a:endParaRPr lang="en-US" altLang="zh-TW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Time-dependent SIR model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The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SIR model with undetectable infected persons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The IC model for disease propagation in networks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Numerical results</a:t>
            </a:r>
          </a:p>
          <a:p>
            <a:r>
              <a:rPr lang="en-US" altLang="zh-TW" dirty="0" smtClean="0">
                <a:cs typeface="+mn-cs"/>
              </a:rPr>
              <a:t>Discussions </a:t>
            </a:r>
            <a:r>
              <a:rPr lang="en-US" altLang="zh-TW" dirty="0">
                <a:cs typeface="+mn-cs"/>
              </a:rPr>
              <a:t>and suggestion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Conclusion</a:t>
            </a:r>
            <a:endParaRPr lang="zh-TW" alt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4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It </a:t>
            </a:r>
            <a:r>
              <a:rPr lang="en-US" altLang="zh-TW" dirty="0"/>
              <a:t>seems that COVID-19 has been </a:t>
            </a:r>
            <a:r>
              <a:rPr lang="en-US" altLang="zh-TW" dirty="0" smtClean="0"/>
              <a:t>gradually controlled </a:t>
            </a:r>
            <a:r>
              <a:rPr lang="en-US" altLang="zh-TW" dirty="0"/>
              <a:t>in China since the prevention policies</a:t>
            </a:r>
            <a:r>
              <a:rPr lang="en-US" altLang="zh-TW" dirty="0" smtClean="0"/>
              <a:t>,</a:t>
            </a:r>
          </a:p>
          <a:p>
            <a:pPr lvl="1"/>
            <a:r>
              <a:rPr lang="en-US" altLang="zh-TW" dirty="0" smtClean="0"/>
              <a:t>Such as city-wide lockdown, small community management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Although </a:t>
            </a:r>
            <a:r>
              <a:rPr lang="en-US" altLang="zh-TW" dirty="0"/>
              <a:t>the </a:t>
            </a:r>
            <a:r>
              <a:rPr lang="en-US" altLang="zh-TW" dirty="0" smtClean="0"/>
              <a:t>policies </a:t>
            </a:r>
            <a:r>
              <a:rPr lang="en-US" altLang="zh-TW" dirty="0"/>
              <a:t>can effectively reduce the transmission </a:t>
            </a:r>
            <a:r>
              <a:rPr lang="en-US" altLang="zh-TW" dirty="0" smtClean="0"/>
              <a:t>rates      and     .</a:t>
            </a:r>
          </a:p>
          <a:p>
            <a:pPr lvl="1"/>
            <a:r>
              <a:rPr lang="en-US" altLang="zh-TW" dirty="0" smtClean="0"/>
              <a:t>Restrict the </a:t>
            </a:r>
            <a:r>
              <a:rPr lang="en-US" altLang="zh-TW" dirty="0"/>
              <a:t>right of personal </a:t>
            </a:r>
            <a:r>
              <a:rPr lang="en-US" altLang="zh-TW" dirty="0" smtClean="0"/>
              <a:t>freedom.</a:t>
            </a:r>
          </a:p>
          <a:p>
            <a:pPr lvl="1"/>
            <a:r>
              <a:rPr lang="en-US" altLang="zh-TW" dirty="0" smtClean="0"/>
              <a:t>Affect </a:t>
            </a:r>
            <a:r>
              <a:rPr lang="en-US" altLang="zh-TW" dirty="0"/>
              <a:t>the normal </a:t>
            </a:r>
            <a:r>
              <a:rPr lang="en-US" altLang="zh-TW" dirty="0" smtClean="0"/>
              <a:t>operation of </a:t>
            </a:r>
            <a:r>
              <a:rPr lang="en-US" altLang="zh-TW" dirty="0"/>
              <a:t>society</a:t>
            </a:r>
            <a:r>
              <a:rPr lang="en-US" altLang="zh-TW" dirty="0" smtClean="0"/>
              <a:t>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Discussions and suggestion</a:t>
            </a:r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66" y="3674499"/>
            <a:ext cx="287238" cy="2971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20" y="3686856"/>
            <a:ext cx="295162" cy="2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pPr lvl="1">
              <a:buClr>
                <a:srgbClr val="2DA2BF"/>
              </a:buClr>
            </a:pPr>
            <a:r>
              <a:rPr lang="en-US" altLang="zh-TW" dirty="0" smtClean="0">
                <a:solidFill>
                  <a:prstClr val="black"/>
                </a:solidFill>
              </a:rPr>
              <a:t>(</a:t>
            </a:r>
            <a:r>
              <a:rPr lang="en-US" altLang="zh-TW" dirty="0">
                <a:solidFill>
                  <a:prstClr val="black"/>
                </a:solidFill>
              </a:rPr>
              <a:t>Q6</a:t>
            </a:r>
            <a:r>
              <a:rPr lang="en-US" altLang="zh-TW" dirty="0" smtClean="0">
                <a:solidFill>
                  <a:prstClr val="black"/>
                </a:solidFill>
              </a:rPr>
              <a:t>) </a:t>
            </a:r>
            <a:r>
              <a:rPr lang="en-US" altLang="zh-TW" dirty="0">
                <a:solidFill>
                  <a:prstClr val="black"/>
                </a:solidFill>
              </a:rPr>
              <a:t>If COVID-19 cannot be contained, what is the ratio of the population infected in the long run</a:t>
            </a:r>
            <a:r>
              <a:rPr lang="en-US" altLang="zh-TW" dirty="0" smtClean="0">
                <a:solidFill>
                  <a:prstClr val="black"/>
                </a:solidFill>
              </a:rPr>
              <a:t>?</a:t>
            </a:r>
          </a:p>
          <a:p>
            <a:pPr lvl="1">
              <a:buClr>
                <a:srgbClr val="2DA2BF"/>
              </a:buClr>
            </a:pPr>
            <a:endParaRPr lang="en-US" altLang="zh-TW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>
                <a:solidFill>
                  <a:prstClr val="black"/>
                </a:solidFill>
              </a:rPr>
              <a:t>We show that </a:t>
            </a:r>
            <a:r>
              <a:rPr lang="en-US" altLang="zh-TW" dirty="0" smtClean="0">
                <a:solidFill>
                  <a:prstClr val="black"/>
                </a:solidFill>
              </a:rPr>
              <a:t>COVID-19 cannot be contained, then </a:t>
            </a:r>
            <a:r>
              <a:rPr lang="en-US" altLang="zh-TW" dirty="0">
                <a:solidFill>
                  <a:prstClr val="black"/>
                </a:solidFill>
              </a:rPr>
              <a:t>a certain proportion of the population will be infected. 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altLang="zh-TW" dirty="0" smtClean="0">
                <a:solidFill>
                  <a:prstClr val="black"/>
                </a:solidFill>
              </a:rPr>
              <a:t>Moreover</a:t>
            </a:r>
            <a:r>
              <a:rPr lang="en-US" altLang="zh-TW" dirty="0">
                <a:solidFill>
                  <a:prstClr val="black"/>
                </a:solidFill>
              </a:rPr>
              <a:t>, the ratio of the population infected in the long run can also be computed from a fixed point equation.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4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r>
              <a:rPr lang="en-US" altLang="zh-TW" dirty="0"/>
              <a:t>Therefore, to strike a balance</a:t>
            </a:r>
          </a:p>
          <a:p>
            <a:pPr lvl="1"/>
            <a:r>
              <a:rPr lang="en-US" altLang="zh-TW" dirty="0"/>
              <a:t>between the prevention of disease and ensuring the normal operation of society</a:t>
            </a:r>
          </a:p>
          <a:p>
            <a:pPr lvl="1"/>
            <a:r>
              <a:rPr lang="en-US" altLang="zh-TW" dirty="0"/>
              <a:t>It is important to suggest the so-called “</a:t>
            </a:r>
            <a:r>
              <a:rPr lang="en-US" altLang="zh-TW" b="1" dirty="0"/>
              <a:t>optimal</a:t>
            </a:r>
            <a:r>
              <a:rPr lang="en-US" altLang="zh-TW" dirty="0"/>
              <a:t>” </a:t>
            </a:r>
            <a:r>
              <a:rPr lang="en-US" altLang="zh-TW" dirty="0" smtClean="0"/>
              <a:t>control</a:t>
            </a:r>
            <a:r>
              <a:rPr lang="zh-TW" altLang="en-US" dirty="0" smtClean="0"/>
              <a:t> </a:t>
            </a:r>
            <a:r>
              <a:rPr lang="en-US" altLang="zh-TW" dirty="0" smtClean="0"/>
              <a:t>policies.</a:t>
            </a:r>
          </a:p>
          <a:p>
            <a:r>
              <a:rPr lang="en-US" altLang="zh-TW" dirty="0" smtClean="0"/>
              <a:t>From our </a:t>
            </a:r>
            <a:r>
              <a:rPr lang="en-US" altLang="zh-TW" dirty="0"/>
              <a:t>results in Theorem 1, Corollary 2, Theorem 3, Corollary </a:t>
            </a:r>
            <a:r>
              <a:rPr lang="en-US" altLang="zh-TW" dirty="0" smtClean="0"/>
              <a:t>4, and </a:t>
            </a:r>
            <a:r>
              <a:rPr lang="en-US" altLang="zh-TW" dirty="0"/>
              <a:t>Theorem 5, we know that there is no outbreak for a disease if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Discussions and suggestion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95" y="5092929"/>
            <a:ext cx="3514209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rmAutofit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/>
                  <a:t>the herd immunity reduction factor </a:t>
                </a:r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</a:t>
                </a:r>
                <a:r>
                  <a:rPr lang="en-US" altLang="zh-TW" dirty="0" smtClean="0"/>
                  <a:t>the social </a:t>
                </a:r>
                <a:r>
                  <a:rPr lang="en-US" altLang="zh-TW" dirty="0"/>
                  <a:t>distancing reduction </a:t>
                </a:r>
                <a:r>
                  <a:rPr lang="en-US" altLang="zh-TW" dirty="0" smtClean="0"/>
                  <a:t>factor</a:t>
                </a:r>
              </a:p>
              <a:p>
                <a:r>
                  <a:rPr lang="en-US" altLang="zh-TW" dirty="0" smtClean="0"/>
                  <a:t>     (</a:t>
                </a:r>
                <a:r>
                  <a:rPr lang="en-US" altLang="zh-TW" dirty="0"/>
                  <a:t>resp</a:t>
                </a:r>
                <a:r>
                  <a:rPr lang="en-US" altLang="zh-TW" dirty="0" smtClean="0"/>
                  <a:t>.     ) </a:t>
                </a:r>
                <a:r>
                  <a:rPr lang="en-US" altLang="zh-TW" dirty="0"/>
                  <a:t>is the probability that an infected person can (</a:t>
                </a:r>
                <a:r>
                  <a:rPr lang="en-US" altLang="zh-TW" dirty="0" smtClean="0"/>
                  <a:t>resp. cannot</a:t>
                </a:r>
                <a:r>
                  <a:rPr lang="en-US" altLang="zh-TW" dirty="0"/>
                  <a:t>) be detected</a:t>
                </a:r>
                <a:endParaRPr lang="en-US" altLang="zh-TW" dirty="0" smtClean="0"/>
              </a:p>
              <a:p>
                <a:r>
                  <a:rPr lang="en-US" altLang="zh-TW" dirty="0" smtClean="0"/>
                  <a:t>     and  </a:t>
                </a:r>
                <a:r>
                  <a:rPr lang="zh-TW" altLang="en-US" dirty="0" smtClean="0"/>
                  <a:t>   </a:t>
                </a:r>
                <a:r>
                  <a:rPr lang="en-US" altLang="zh-TW" dirty="0" smtClean="0"/>
                  <a:t>(</a:t>
                </a:r>
                <a:r>
                  <a:rPr lang="en-US" altLang="zh-TW" dirty="0"/>
                  <a:t>resp. </a:t>
                </a:r>
                <a:r>
                  <a:rPr lang="zh-TW" altLang="en-US" dirty="0" smtClean="0"/>
                  <a:t>   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and </a:t>
                </a:r>
                <a:r>
                  <a:rPr lang="zh-TW" altLang="en-US" dirty="0" smtClean="0"/>
                  <a:t>    </a:t>
                </a:r>
                <a:r>
                  <a:rPr lang="en-US" altLang="zh-TW" dirty="0" smtClean="0"/>
                  <a:t>) </a:t>
                </a:r>
                <a:r>
                  <a:rPr lang="en-US" altLang="zh-TW" dirty="0"/>
                  <a:t>are </a:t>
                </a:r>
                <a:r>
                  <a:rPr lang="en-US" altLang="zh-TW" dirty="0" smtClean="0"/>
                  <a:t>the transmission </a:t>
                </a:r>
                <a:r>
                  <a:rPr lang="en-US" altLang="zh-TW" dirty="0"/>
                  <a:t>rate and the recovering rate of an infected </a:t>
                </a:r>
                <a:r>
                  <a:rPr lang="en-US" altLang="zh-TW" dirty="0" smtClean="0"/>
                  <a:t>person who </a:t>
                </a:r>
                <a:r>
                  <a:rPr lang="en-US" altLang="zh-TW" dirty="0"/>
                  <a:t>can (resp. cannot) be detected.</a:t>
                </a:r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10"/>
                <a:stretch>
                  <a:fillRect r="-1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Discussions and suggestion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92" y="1806028"/>
            <a:ext cx="3514209" cy="4734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1" y="3503869"/>
            <a:ext cx="336763" cy="1941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64" y="3490388"/>
            <a:ext cx="344687" cy="1941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5" y="4252470"/>
            <a:ext cx="287239" cy="29714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3" y="4317793"/>
            <a:ext cx="275353" cy="2159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43" y="4256586"/>
            <a:ext cx="295163" cy="29714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10" y="4321909"/>
            <a:ext cx="283277" cy="2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altLang="zh-TW" dirty="0"/>
              <a:t>COVID-19, </a:t>
            </a:r>
            <a:r>
              <a:rPr lang="zh-TW" altLang="en-US" dirty="0"/>
              <a:t>     </a:t>
            </a:r>
            <a:r>
              <a:rPr lang="en-US" altLang="zh-TW" dirty="0"/>
              <a:t>  </a:t>
            </a:r>
            <a:r>
              <a:rPr lang="zh-TW" altLang="en-US" dirty="0"/>
              <a:t>       </a:t>
            </a:r>
            <a:r>
              <a:rPr lang="en-US" altLang="zh-TW" dirty="0"/>
              <a:t> and </a:t>
            </a:r>
            <a:r>
              <a:rPr lang="zh-TW" altLang="en-US" dirty="0"/>
              <a:t>          </a:t>
            </a:r>
            <a:r>
              <a:rPr lang="en-US" altLang="zh-TW" dirty="0"/>
              <a:t>   </a:t>
            </a:r>
            <a:r>
              <a:rPr lang="zh-TW" altLang="en-US" dirty="0"/>
              <a:t>  </a:t>
            </a:r>
            <a:r>
              <a:rPr lang="en-US" altLang="zh-TW" dirty="0"/>
              <a:t>as an infected person, once</a:t>
            </a:r>
            <a:r>
              <a:rPr lang="zh-TW" altLang="en-US" dirty="0"/>
              <a:t> </a:t>
            </a:r>
            <a:r>
              <a:rPr lang="en-US" altLang="zh-TW" dirty="0"/>
              <a:t>detected, can be treated (to shorten the recovery time) and</a:t>
            </a:r>
            <a:r>
              <a:rPr lang="zh-TW" altLang="en-US" dirty="0"/>
              <a:t> </a:t>
            </a:r>
            <a:r>
              <a:rPr lang="en-US" altLang="zh-TW" dirty="0"/>
              <a:t>isolated (to reduce the transmission rate</a:t>
            </a:r>
            <a:r>
              <a:rPr lang="en-US" altLang="zh-TW" dirty="0" smtClean="0"/>
              <a:t>).</a:t>
            </a:r>
          </a:p>
          <a:p>
            <a:r>
              <a:rPr lang="en-US" altLang="zh-TW" dirty="0"/>
              <a:t>As </a:t>
            </a:r>
            <a:r>
              <a:rPr lang="en-US" altLang="zh-TW" dirty="0" smtClean="0"/>
              <a:t>                      , it </a:t>
            </a:r>
            <a:r>
              <a:rPr lang="en-US" altLang="zh-TW" dirty="0"/>
              <a:t>is thus preferable to have a much larger </a:t>
            </a:r>
            <a:r>
              <a:rPr lang="en-US" altLang="zh-TW" dirty="0" smtClean="0"/>
              <a:t>      than      .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Discussions and suggestion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92" y="1806028"/>
            <a:ext cx="3514209" cy="47344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91" y="2524580"/>
            <a:ext cx="1067737" cy="2971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73" y="2524580"/>
            <a:ext cx="1040003" cy="2812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04" y="4156092"/>
            <a:ext cx="1737301" cy="26742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03" y="4616610"/>
            <a:ext cx="336763" cy="19413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22" y="4616610"/>
            <a:ext cx="344687" cy="1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rmAutofit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/>
                  <a:t>To prevent an outbreak, one should minimize the value on the </a:t>
                </a:r>
                <a:r>
                  <a:rPr lang="en-US" altLang="zh-TW" dirty="0" smtClean="0"/>
                  <a:t>left-hand side</a:t>
                </a:r>
              </a:p>
              <a:p>
                <a:r>
                  <a:rPr lang="en-US" altLang="zh-TW" dirty="0" smtClean="0"/>
                  <a:t>Increasing the recovering rate</a:t>
                </a:r>
              </a:p>
              <a:p>
                <a:pPr lvl="1"/>
                <a:r>
                  <a:rPr lang="en-US" altLang="zh-TW" dirty="0"/>
                  <a:t>find anti-virus </a:t>
                </a:r>
                <a:r>
                  <a:rPr lang="en-US" altLang="zh-TW" dirty="0" smtClean="0"/>
                  <a:t>drugs</a:t>
                </a:r>
              </a:p>
              <a:p>
                <a:r>
                  <a:rPr lang="en-US" altLang="zh-TW" dirty="0" smtClean="0"/>
                  <a:t>Reducing </a:t>
                </a:r>
                <a:r>
                  <a:rPr lang="en-US" altLang="zh-TW" dirty="0"/>
                  <a:t>the herd immunity reduction factor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/>
                  <a:t>find vaccines</a:t>
                </a:r>
                <a:endParaRPr lang="en-US" altLang="zh-TW" dirty="0" smtClean="0"/>
              </a:p>
              <a:p>
                <a:r>
                  <a:rPr lang="en-US" altLang="zh-TW" dirty="0" smtClean="0"/>
                  <a:t>Decreasing </a:t>
                </a:r>
                <a:r>
                  <a:rPr lang="en-US" altLang="zh-TW" dirty="0"/>
                  <a:t>the transmission </a:t>
                </a:r>
                <a:r>
                  <a:rPr lang="en-US" altLang="zh-TW" dirty="0" smtClean="0"/>
                  <a:t>rate</a:t>
                </a:r>
              </a:p>
              <a:p>
                <a:pPr lvl="1"/>
                <a:r>
                  <a:rPr lang="en-US" altLang="zh-TW" dirty="0" smtClean="0"/>
                  <a:t>Isolation </a:t>
                </a:r>
                <a:r>
                  <a:rPr lang="en-US" altLang="zh-TW" dirty="0"/>
                  <a:t>to avoid </a:t>
                </a:r>
                <a:r>
                  <a:rPr lang="en-US" altLang="zh-TW" dirty="0" smtClean="0"/>
                  <a:t>extra infection</a:t>
                </a:r>
              </a:p>
              <a:p>
                <a:pPr lvl="1"/>
                <a:r>
                  <a:rPr lang="en-US" altLang="zh-TW" dirty="0"/>
                  <a:t>Quarantine of the suspected </a:t>
                </a:r>
                <a:r>
                  <a:rPr lang="en-US" altLang="zh-TW" dirty="0" smtClean="0"/>
                  <a:t>persons</a:t>
                </a: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6"/>
                <a:stretch>
                  <a:fillRect r="-2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Discussions and suggestion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92" y="1806028"/>
            <a:ext cx="3514209" cy="4734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96" y="3410063"/>
            <a:ext cx="275353" cy="2159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74" y="5027698"/>
            <a:ext cx="287239" cy="2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</p:spPr>
            <p:txBody>
              <a:bodyPr>
                <a:normAutofit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Increasing the detection probability </a:t>
                </a:r>
                <a:r>
                  <a:rPr lang="zh-TW" altLang="en-US" dirty="0" smtClean="0"/>
                  <a:t>     </a:t>
                </a:r>
                <a:r>
                  <a:rPr lang="en-US" altLang="zh-TW" dirty="0" smtClean="0"/>
                  <a:t>(decreasing      )</a:t>
                </a:r>
              </a:p>
              <a:p>
                <a:pPr lvl="1"/>
                <a:r>
                  <a:rPr lang="en-US" altLang="zh-TW" dirty="0"/>
                  <a:t>mass </a:t>
                </a:r>
                <a:r>
                  <a:rPr lang="en-US" altLang="zh-TW" dirty="0" smtClean="0"/>
                  <a:t>testing</a:t>
                </a:r>
              </a:p>
              <a:p>
                <a:pPr lvl="1"/>
                <a:r>
                  <a:rPr lang="en-US" altLang="zh-TW" dirty="0"/>
                  <a:t>track the travel history, occupation, </a:t>
                </a:r>
                <a:r>
                  <a:rPr lang="en-US" altLang="zh-TW" dirty="0" smtClean="0"/>
                  <a:t>contact, and </a:t>
                </a:r>
                <a:r>
                  <a:rPr lang="en-US" altLang="zh-TW" dirty="0"/>
                  <a:t>cluster (TOCC) of the confirmed cases</a:t>
                </a:r>
                <a:endParaRPr lang="en-US" altLang="zh-TW" dirty="0" smtClean="0"/>
              </a:p>
              <a:p>
                <a:r>
                  <a:rPr lang="en-US" altLang="zh-TW" dirty="0"/>
                  <a:t>Decreasing the transmission rate </a:t>
                </a:r>
                <a:endParaRPr lang="en-US" altLang="zh-TW" dirty="0" smtClean="0"/>
              </a:p>
              <a:p>
                <a:pPr lvl="1"/>
                <a:r>
                  <a:rPr lang="en-US" altLang="zh-TW" dirty="0"/>
                  <a:t>wearing </a:t>
                </a:r>
                <a:r>
                  <a:rPr lang="en-US" altLang="zh-TW" dirty="0" smtClean="0"/>
                  <a:t>masks</a:t>
                </a:r>
                <a:r>
                  <a:rPr lang="en-US" altLang="zh-TW" dirty="0"/>
                  <a:t> in public </a:t>
                </a:r>
                <a:r>
                  <a:rPr lang="en-US" altLang="zh-TW" dirty="0" smtClean="0"/>
                  <a:t>and enclosed space</a:t>
                </a:r>
              </a:p>
              <a:p>
                <a:r>
                  <a:rPr lang="en-US" altLang="zh-TW" dirty="0" smtClean="0"/>
                  <a:t>Reducing the social distancing reduction factor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restrict the contact (   )</a:t>
                </a:r>
              </a:p>
              <a:p>
                <a:pPr lvl="1"/>
                <a:r>
                  <a:rPr lang="en-US" altLang="zh-TW" dirty="0" smtClean="0"/>
                  <a:t>canceling </a:t>
                </a:r>
                <a:r>
                  <a:rPr lang="en-US" altLang="zh-TW" dirty="0"/>
                  <a:t>mass </a:t>
                </a:r>
                <a:r>
                  <a:rPr lang="en-US" altLang="zh-TW" dirty="0" smtClean="0"/>
                  <a:t>gatherings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     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81346"/>
              </a:xfr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Discussions and suggestion</a:t>
            </a:r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92" y="1806028"/>
            <a:ext cx="3514209" cy="47344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80" y="2602446"/>
            <a:ext cx="336763" cy="19413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14" y="2602446"/>
            <a:ext cx="344687" cy="19413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1" y="4154478"/>
            <a:ext cx="295163" cy="2971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93" y="5468084"/>
            <a:ext cx="152534" cy="14857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55" y="5826721"/>
            <a:ext cx="271391" cy="2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Introduction</a:t>
            </a:r>
            <a:endParaRPr lang="en-US" altLang="zh-TW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Time-dependent SIR model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The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SIR model with undetectable infected persons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The IC model for disease propagation in networks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Numerical results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Discussions and suggestion</a:t>
            </a:r>
          </a:p>
          <a:p>
            <a:r>
              <a:rPr lang="en-US" altLang="zh-TW" dirty="0">
                <a:cs typeface="+mn-cs"/>
              </a:rPr>
              <a:t>Conclusion</a:t>
            </a:r>
            <a:endParaRPr lang="zh-TW" altLang="en-US" dirty="0"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66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Our </a:t>
            </a:r>
            <a:r>
              <a:rPr lang="en-US" altLang="zh-TW" dirty="0"/>
              <a:t>time-dependent SIR model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more </a:t>
            </a:r>
            <a:r>
              <a:rPr lang="en-US" altLang="zh-TW" dirty="0"/>
              <a:t>adaptive than traditional static SIR </a:t>
            </a:r>
            <a:r>
              <a:rPr lang="en-US" altLang="zh-TW" dirty="0" smtClean="0"/>
              <a:t>models</a:t>
            </a:r>
          </a:p>
          <a:p>
            <a:pPr lvl="1"/>
            <a:r>
              <a:rPr lang="en-US" altLang="zh-TW" dirty="0" smtClean="0"/>
              <a:t>more </a:t>
            </a:r>
            <a:r>
              <a:rPr lang="en-US" altLang="zh-TW" dirty="0"/>
              <a:t>robust than direct estimation methods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extended our SIR model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considering two types </a:t>
            </a:r>
            <a:r>
              <a:rPr lang="en-US" altLang="zh-TW" dirty="0"/>
              <a:t>of infected persons: detectable infected persons </a:t>
            </a:r>
            <a:r>
              <a:rPr lang="en-US" altLang="zh-TW" dirty="0" smtClean="0"/>
              <a:t>and undetectable infected persons.</a:t>
            </a:r>
          </a:p>
          <a:p>
            <a:r>
              <a:rPr lang="en-US" altLang="zh-TW" dirty="0" smtClean="0"/>
              <a:t>We </a:t>
            </a:r>
            <a:r>
              <a:rPr lang="en-US" altLang="zh-TW" dirty="0"/>
              <a:t>analyzed the IC model for disease </a:t>
            </a:r>
            <a:r>
              <a:rPr lang="en-US" altLang="zh-TW" dirty="0" smtClean="0"/>
              <a:t>propagation in </a:t>
            </a:r>
            <a:r>
              <a:rPr lang="en-US" altLang="zh-TW" dirty="0"/>
              <a:t>the configuration model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o </a:t>
            </a:r>
            <a:r>
              <a:rPr lang="en-US" altLang="zh-TW" dirty="0"/>
              <a:t>understand the effects of social distancing </a:t>
            </a:r>
            <a:r>
              <a:rPr lang="en-US" altLang="zh-TW" dirty="0" smtClean="0"/>
              <a:t>approaches</a:t>
            </a:r>
          </a:p>
          <a:p>
            <a:pPr lvl="2"/>
            <a:r>
              <a:rPr lang="en-US" altLang="zh-TW" dirty="0" smtClean="0"/>
              <a:t>reduction </a:t>
            </a:r>
            <a:r>
              <a:rPr lang="en-US" altLang="zh-TW" dirty="0"/>
              <a:t>of interpersonal </a:t>
            </a:r>
            <a:r>
              <a:rPr lang="en-US" altLang="zh-TW" dirty="0" smtClean="0"/>
              <a:t>contacts and </a:t>
            </a:r>
            <a:r>
              <a:rPr lang="en-US" altLang="zh-TW" dirty="0"/>
              <a:t>canceling mass </a:t>
            </a:r>
            <a:r>
              <a:rPr lang="en-US" altLang="zh-TW" dirty="0" smtClean="0"/>
              <a:t>gatherings</a:t>
            </a:r>
          </a:p>
          <a:p>
            <a:r>
              <a:rPr lang="en-US" altLang="zh-TW" sz="2800" dirty="0" smtClean="0"/>
              <a:t>Some discussions </a:t>
            </a:r>
            <a:r>
              <a:rPr lang="en-US" altLang="zh-TW" sz="2800" dirty="0"/>
              <a:t>and suggestions on epidemic </a:t>
            </a:r>
            <a:r>
              <a:rPr lang="en-US" altLang="zh-TW" sz="2800" dirty="0" smtClean="0"/>
              <a:t>						prevention </a:t>
            </a:r>
            <a:r>
              <a:rPr lang="en-US" altLang="zh-TW" sz="2800" dirty="0"/>
              <a:t>are </a:t>
            </a:r>
            <a:r>
              <a:rPr lang="en-US" altLang="zh-TW" sz="2800" dirty="0" smtClean="0"/>
              <a:t>pro</a:t>
            </a:r>
            <a:r>
              <a:rPr lang="en-US" altLang="zh-TW" dirty="0" smtClean="0"/>
              <a:t>posed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Conclusion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284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38350" y="2493963"/>
            <a:ext cx="508635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Thank you!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062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1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79" y="1574774"/>
            <a:ext cx="7468642" cy="241016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79" y="3925440"/>
            <a:ext cx="7459116" cy="257210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29" y="524851"/>
            <a:ext cx="4493867" cy="6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1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26" y="1575610"/>
            <a:ext cx="7506748" cy="4934639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4108621" y="398738"/>
            <a:ext cx="4817671" cy="939560"/>
            <a:chOff x="4108621" y="398738"/>
            <a:chExt cx="4817671" cy="939560"/>
          </a:xfrm>
        </p:grpSpPr>
        <p:pic>
          <p:nvPicPr>
            <p:cNvPr id="17" name="圖片 1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69" y="398738"/>
              <a:ext cx="1531275" cy="334781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621" y="948050"/>
              <a:ext cx="4817671" cy="390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8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Introduction</a:t>
            </a:r>
            <a:endParaRPr lang="en-US" altLang="zh-TW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r>
              <a:rPr lang="en-US" altLang="zh-TW" dirty="0">
                <a:cs typeface="+mn-cs"/>
              </a:rPr>
              <a:t>The </a:t>
            </a:r>
            <a:r>
              <a:rPr lang="en-US" altLang="zh-TW" dirty="0" smtClean="0">
                <a:cs typeface="+mn-cs"/>
              </a:rPr>
              <a:t>Time-dependent </a:t>
            </a:r>
            <a:r>
              <a:rPr lang="en-US" altLang="zh-TW" dirty="0">
                <a:cs typeface="+mn-cs"/>
              </a:rPr>
              <a:t>SIR </a:t>
            </a:r>
            <a:r>
              <a:rPr lang="en-US" altLang="zh-TW" dirty="0" smtClean="0">
                <a:cs typeface="+mn-cs"/>
              </a:rPr>
              <a:t>model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The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SIR model with undetectable infected persons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The IC model for disease propagation in networks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Numerical results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Discussions and suggestion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cs typeface="+mn-cs"/>
              </a:rPr>
              <a:t>Conclusion</a:t>
            </a:r>
            <a:endParaRPr lang="zh-TW" altLang="en-US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74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1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00" y="1506728"/>
            <a:ext cx="7344800" cy="4906060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4366469" y="191898"/>
            <a:ext cx="4203578" cy="950329"/>
            <a:chOff x="4366469" y="191898"/>
            <a:chExt cx="4203578" cy="950329"/>
          </a:xfrm>
        </p:grpSpPr>
        <p:pic>
          <p:nvPicPr>
            <p:cNvPr id="15" name="圖片 1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469" y="191898"/>
              <a:ext cx="2666360" cy="473447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470" y="837161"/>
              <a:ext cx="4203577" cy="305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5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3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39" y="1500378"/>
            <a:ext cx="7316221" cy="4839375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57200" y="246059"/>
            <a:ext cx="7928947" cy="1019317"/>
            <a:chOff x="457200" y="246059"/>
            <a:chExt cx="7928947" cy="1019317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274638"/>
              <a:ext cx="6506483" cy="99073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1723" y="246059"/>
              <a:ext cx="2324424" cy="1019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4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3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47" y="1481328"/>
            <a:ext cx="7382905" cy="46583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4638"/>
            <a:ext cx="6506483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3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0" y="1500378"/>
            <a:ext cx="7525800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3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284" y="1481328"/>
            <a:ext cx="7573432" cy="4363059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4500440" y="274638"/>
            <a:ext cx="4186360" cy="707195"/>
            <a:chOff x="4500440" y="274638"/>
            <a:chExt cx="4186360" cy="707195"/>
          </a:xfrm>
        </p:grpSpPr>
        <p:pic>
          <p:nvPicPr>
            <p:cNvPr id="9" name="圖片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440" y="274638"/>
              <a:ext cx="1667961" cy="27139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440" y="664881"/>
              <a:ext cx="2357332" cy="31695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934" y="274638"/>
              <a:ext cx="1677866" cy="27139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535" y="725344"/>
              <a:ext cx="1368837" cy="219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5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5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363" y="1500378"/>
            <a:ext cx="7335274" cy="203863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7" y="3710438"/>
            <a:ext cx="6473448" cy="68556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4" y="4599346"/>
            <a:ext cx="6473448" cy="68556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03" y="5617507"/>
            <a:ext cx="2266209" cy="54141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62" y="3892077"/>
            <a:ext cx="440838" cy="279924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62" y="4828633"/>
            <a:ext cx="440838" cy="279924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87" y="5748250"/>
            <a:ext cx="440838" cy="2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5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42" y="1481328"/>
            <a:ext cx="7459116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5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837" y="1518517"/>
            <a:ext cx="7354326" cy="29436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399" y="4306692"/>
            <a:ext cx="5977401" cy="2504162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6763446" y="2243102"/>
            <a:ext cx="1485717" cy="1264263"/>
            <a:chOff x="6763446" y="2243102"/>
            <a:chExt cx="1485717" cy="1264263"/>
          </a:xfrm>
        </p:grpSpPr>
        <p:pic>
          <p:nvPicPr>
            <p:cNvPr id="10" name="圖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446" y="2243102"/>
              <a:ext cx="1485717" cy="51703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446" y="2990335"/>
              <a:ext cx="1485717" cy="517030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4527639" y="791668"/>
            <a:ext cx="4186360" cy="707195"/>
            <a:chOff x="4527639" y="791668"/>
            <a:chExt cx="4186360" cy="707195"/>
          </a:xfrm>
        </p:grpSpPr>
        <p:pic>
          <p:nvPicPr>
            <p:cNvPr id="12" name="圖片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639" y="791668"/>
              <a:ext cx="1667961" cy="27139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639" y="1181911"/>
              <a:ext cx="2357332" cy="316952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133" y="791668"/>
              <a:ext cx="1677866" cy="27139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734" y="1242374"/>
              <a:ext cx="1368837" cy="219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5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We first show (67). Using (66), we can rewrite (67) </a:t>
            </a:r>
            <a:r>
              <a:rPr lang="en-US" altLang="zh-TW" dirty="0" smtClean="0"/>
              <a:t>as</a:t>
            </a:r>
            <a:r>
              <a:rPr lang="zh-TW" altLang="en-US" dirty="0" smtClean="0"/>
              <a:t> </a:t>
            </a:r>
            <a:r>
              <a:rPr lang="en-US" altLang="zh-TW" dirty="0" smtClean="0"/>
              <a:t>follows</a:t>
            </a:r>
            <a:r>
              <a:rPr lang="en-US" altLang="zh-TW" dirty="0"/>
              <a:t>: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6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25" name="圖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9" y="3543891"/>
            <a:ext cx="7941653" cy="671545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2622646" y="2377248"/>
            <a:ext cx="3233961" cy="332274"/>
            <a:chOff x="1851114" y="2643672"/>
            <a:chExt cx="3233961" cy="332274"/>
          </a:xfrm>
        </p:grpSpPr>
        <p:pic>
          <p:nvPicPr>
            <p:cNvPr id="16" name="圖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114" y="2643672"/>
              <a:ext cx="2442519" cy="295163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237" y="2696022"/>
              <a:ext cx="440838" cy="279924"/>
            </a:xfrm>
            <a:prstGeom prst="rect">
              <a:avLst/>
            </a:prstGeom>
          </p:spPr>
        </p:pic>
      </p:grpSp>
      <p:grpSp>
        <p:nvGrpSpPr>
          <p:cNvPr id="33" name="群組 32"/>
          <p:cNvGrpSpPr/>
          <p:nvPr/>
        </p:nvGrpSpPr>
        <p:grpSpPr>
          <a:xfrm>
            <a:off x="2118526" y="2984549"/>
            <a:ext cx="4735498" cy="330820"/>
            <a:chOff x="1851114" y="3241480"/>
            <a:chExt cx="4735498" cy="330820"/>
          </a:xfrm>
        </p:grpSpPr>
        <p:pic>
          <p:nvPicPr>
            <p:cNvPr id="19" name="圖片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114" y="3241480"/>
              <a:ext cx="4005493" cy="330820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774" y="3267334"/>
              <a:ext cx="440838" cy="279924"/>
            </a:xfrm>
            <a:prstGeom prst="rect">
              <a:avLst/>
            </a:prstGeom>
          </p:spPr>
        </p:pic>
      </p:grpSp>
      <p:grpSp>
        <p:nvGrpSpPr>
          <p:cNvPr id="51" name="群組 50"/>
          <p:cNvGrpSpPr/>
          <p:nvPr/>
        </p:nvGrpSpPr>
        <p:grpSpPr>
          <a:xfrm>
            <a:off x="2633261" y="4526600"/>
            <a:ext cx="3346379" cy="1550541"/>
            <a:chOff x="2633261" y="4526600"/>
            <a:chExt cx="3346379" cy="1550541"/>
          </a:xfrm>
        </p:grpSpPr>
        <p:sp>
          <p:nvSpPr>
            <p:cNvPr id="36" name="橢圓 35"/>
            <p:cNvSpPr/>
            <p:nvPr/>
          </p:nvSpPr>
          <p:spPr>
            <a:xfrm>
              <a:off x="3300849" y="5495990"/>
              <a:ext cx="446419" cy="449943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i="1" dirty="0" smtClean="0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2800" i="1" dirty="0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單箭頭接點 36"/>
            <p:cNvCxnSpPr/>
            <p:nvPr/>
          </p:nvCxnSpPr>
          <p:spPr>
            <a:xfrm flipV="1">
              <a:off x="3696180" y="5293604"/>
              <a:ext cx="648338" cy="2682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橢圓 37"/>
            <p:cNvSpPr/>
            <p:nvPr/>
          </p:nvSpPr>
          <p:spPr>
            <a:xfrm>
              <a:off x="4330229" y="5004941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i="1" dirty="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a:t>Y</a:t>
              </a:r>
              <a:endParaRPr lang="zh-TW" altLang="en-US" sz="2800" i="1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線單箭頭接點 38"/>
            <p:cNvCxnSpPr/>
            <p:nvPr/>
          </p:nvCxnSpPr>
          <p:spPr>
            <a:xfrm>
              <a:off x="3758567" y="5771292"/>
              <a:ext cx="648338" cy="760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橢圓 39"/>
            <p:cNvSpPr/>
            <p:nvPr/>
          </p:nvSpPr>
          <p:spPr>
            <a:xfrm>
              <a:off x="4417035" y="5627198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線單箭頭接點 40"/>
            <p:cNvCxnSpPr/>
            <p:nvPr/>
          </p:nvCxnSpPr>
          <p:spPr>
            <a:xfrm>
              <a:off x="4776648" y="5336911"/>
              <a:ext cx="772982" cy="908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橢圓 41"/>
            <p:cNvSpPr/>
            <p:nvPr/>
          </p:nvSpPr>
          <p:spPr>
            <a:xfrm>
              <a:off x="5410188" y="4526600"/>
              <a:ext cx="446419" cy="4499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線單箭頭接點 42"/>
            <p:cNvCxnSpPr/>
            <p:nvPr/>
          </p:nvCxnSpPr>
          <p:spPr>
            <a:xfrm flipV="1">
              <a:off x="2633261" y="5720961"/>
              <a:ext cx="667588" cy="883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 flipV="1">
              <a:off x="4782930" y="4867401"/>
              <a:ext cx="632839" cy="3049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橢圓 45"/>
            <p:cNvSpPr/>
            <p:nvPr/>
          </p:nvSpPr>
          <p:spPr>
            <a:xfrm>
              <a:off x="3646641" y="4526600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線單箭頭接點 46"/>
            <p:cNvCxnSpPr/>
            <p:nvPr/>
          </p:nvCxnSpPr>
          <p:spPr>
            <a:xfrm flipV="1">
              <a:off x="3582918" y="4992258"/>
              <a:ext cx="204810" cy="5037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橢圓 49"/>
            <p:cNvSpPr/>
            <p:nvPr/>
          </p:nvSpPr>
          <p:spPr>
            <a:xfrm>
              <a:off x="5533221" y="5229912"/>
              <a:ext cx="446419" cy="4499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9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81346"/>
          </a:xfrm>
        </p:spPr>
        <p:txBody>
          <a:bodyPr>
            <a:noAutofit/>
          </a:bodyPr>
          <a:lstStyle/>
          <a:p>
            <a:r>
              <a:rPr lang="en-US" altLang="zh-TW" dirty="0"/>
              <a:t>We first show (67). Using (66), we can rewrite (67) </a:t>
            </a:r>
            <a:r>
              <a:rPr lang="en-US" altLang="zh-TW" dirty="0" smtClean="0"/>
              <a:t>as</a:t>
            </a:r>
            <a:r>
              <a:rPr lang="zh-TW" altLang="en-US" dirty="0" smtClean="0"/>
              <a:t> </a:t>
            </a:r>
            <a:r>
              <a:rPr lang="en-US" altLang="zh-TW" dirty="0" smtClean="0"/>
              <a:t>follows: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Similarly, we have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altLang="zh-TW" sz="3200" dirty="0" smtClean="0"/>
              <a:t>Proof of Theorem 6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08621" y="299033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p:pic>
        <p:nvPicPr>
          <p:cNvPr id="24" name="圖片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5" y="3720498"/>
            <a:ext cx="7947596" cy="67154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37" y="4620565"/>
            <a:ext cx="3187359" cy="33082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9" y="2334216"/>
            <a:ext cx="7941653" cy="671545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5565444" y="4561003"/>
            <a:ext cx="2632254" cy="1550541"/>
            <a:chOff x="5565444" y="4561003"/>
            <a:chExt cx="2632254" cy="1550541"/>
          </a:xfrm>
        </p:grpSpPr>
        <p:sp>
          <p:nvSpPr>
            <p:cNvPr id="17" name="橢圓 16"/>
            <p:cNvSpPr/>
            <p:nvPr/>
          </p:nvSpPr>
          <p:spPr>
            <a:xfrm>
              <a:off x="6635093" y="5530393"/>
              <a:ext cx="446419" cy="449943"/>
            </a:xfrm>
            <a:prstGeom prst="ellipse">
              <a:avLst/>
            </a:prstGeom>
            <a:solidFill>
              <a:srgbClr val="FFA40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i="1" dirty="0" smtClean="0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2800" i="1" dirty="0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V="1">
              <a:off x="7030424" y="5328007"/>
              <a:ext cx="648338" cy="2682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橢圓 19"/>
            <p:cNvSpPr/>
            <p:nvPr/>
          </p:nvSpPr>
          <p:spPr>
            <a:xfrm>
              <a:off x="7664473" y="5039344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7092811" y="5805695"/>
              <a:ext cx="648338" cy="760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橢圓 22"/>
            <p:cNvSpPr/>
            <p:nvPr/>
          </p:nvSpPr>
          <p:spPr>
            <a:xfrm>
              <a:off x="7751279" y="5661601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6980885" y="4561003"/>
              <a:ext cx="446419" cy="449943"/>
            </a:xfrm>
            <a:prstGeom prst="ellips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i="1">
                <a:solidFill>
                  <a:schemeClr val="dk1"/>
                </a:solidFill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線單箭頭接點 35"/>
            <p:cNvCxnSpPr/>
            <p:nvPr/>
          </p:nvCxnSpPr>
          <p:spPr>
            <a:xfrm flipV="1">
              <a:off x="6917162" y="5026661"/>
              <a:ext cx="204810" cy="5037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群組 4"/>
            <p:cNvGrpSpPr/>
            <p:nvPr/>
          </p:nvGrpSpPr>
          <p:grpSpPr>
            <a:xfrm flipH="1">
              <a:off x="5565444" y="4603033"/>
              <a:ext cx="1193730" cy="1035283"/>
              <a:chOff x="7327163" y="4316647"/>
              <a:chExt cx="1193730" cy="1035283"/>
            </a:xfrm>
          </p:grpSpPr>
          <p:cxnSp>
            <p:nvCxnSpPr>
              <p:cNvPr id="38" name="直線單箭頭接點 37"/>
              <p:cNvCxnSpPr/>
              <p:nvPr/>
            </p:nvCxnSpPr>
            <p:spPr>
              <a:xfrm flipV="1">
                <a:off x="7440425" y="5083651"/>
                <a:ext cx="648338" cy="2682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橢圓 38"/>
              <p:cNvSpPr/>
              <p:nvPr/>
            </p:nvSpPr>
            <p:spPr>
              <a:xfrm>
                <a:off x="8074474" y="4794988"/>
                <a:ext cx="446419" cy="449943"/>
              </a:xfrm>
              <a:prstGeom prst="ellipse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7390886" y="4316647"/>
                <a:ext cx="446419" cy="449943"/>
              </a:xfrm>
              <a:prstGeom prst="ellipse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i="1">
                  <a:solidFill>
                    <a:schemeClr val="dk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直線單箭頭接點 40"/>
              <p:cNvCxnSpPr/>
              <p:nvPr/>
            </p:nvCxnSpPr>
            <p:spPr>
              <a:xfrm flipV="1">
                <a:off x="7327163" y="4782305"/>
                <a:ext cx="204810" cy="50373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368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1.2224"/>
  <p:tag name="LATEXADDIN" val="\documentclass{article}&#10;\usepackage{amsmath}&#10;\pagestyle{empty}&#10;\begin{document}&#10;&#10;$R(t)$&#10;&#10;&#10;\end{document}"/>
  <p:tag name="IGUANATEXSIZE" val="26"/>
  <p:tag name="IGUANATEXCURSOR" val="8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836.52"/>
  <p:tag name="LATEXADDIN" val="\documentclass{article}&#10;\usepackage{amsmath}&#10;\pagestyle{empty}&#10;\begin{document}&#10;&#10;$$&#10;\frac{dX(t)}{dt} = \frac{\beta(t) S(t)X(t)}{n} -\gamma(t) X(t)&#10;$$&#10;&#10;\end{document}"/>
  <p:tag name="IGUANATEXSIZE" val="22"/>
  <p:tag name="IGUANATEXCURSOR" val="146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26.622"/>
  <p:tag name="LATEXADDIN" val="\documentclass{article}&#10;\usepackage{amsmath}&#10;\pagestyle{empty}&#10;\begin{document}&#10;&#10;$$&#10;X_2(t+1) - X_2(t) = \beta_1 X_1(t) w_2 + \beta_2 X_2(t) w_2-\gamma_2 X_2(t),$$&#10;\end{document}"/>
  <p:tag name="IGUANATEXSIZE" val="22"/>
  <p:tag name="IGUANATEXCURSOR" val="14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85.002"/>
  <p:tag name="LATEXADDIN" val="\documentclass{article}&#10;\usepackage{amsmath}&#10;\pagestyle{empty}&#10;\begin{document}&#10;&#10;$$&#10;R(t+1) - R(t) = \gamma_1 X_1(t) + \gamma_2 X_2(t)$$&#10;\end{document}"/>
  <p:tag name="IGUANATEXSIZE" val="22"/>
  <p:tag name="IGUANATEXCURSOR" val="99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653.1683"/>
  <p:tag name="LATEXADDIN" val="\documentclass{article}&#10;\usepackage{amsmath}&#10;\pagestyle{empty}&#10;\begin{document}&#10;&#10;$w_2 =1-w_1$&#10;&#10;&#10;\end{document}"/>
  <p:tag name="IGUANATEXSIZE" val="26"/>
  <p:tag name="IGUANATEXCURSOR" val="9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98.98764"/>
  <p:tag name="LATEXADDIN" val="\documentclass{article}&#10;\usepackage{amsmath}&#10;\pagestyle{empty}&#10;\begin{document}&#10;&#10;$\bf A$&#10;&#10;&#10;\end{document}"/>
  <p:tag name="IGUANATEXSIZE" val="26"/>
  <p:tag name="IGUANATEXCURSOR" val="87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98.98764"/>
  <p:tag name="LATEXADDIN" val="\documentclass{article}&#10;\usepackage{amsmath}&#10;\pagestyle{empty}&#10;\begin{document}&#10;&#10;$\bf A$&#10;&#10;&#10;\end{document}"/>
  <p:tag name="IGUANATEXSIZE" val="26"/>
  <p:tag name="IGUANATEXCURSOR" val="87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0.1875"/>
  <p:tag name="LATEXADDIN" val="\documentclass{article}&#10;\usepackage{amsmath}&#10;\pagestyle{empty}&#10;\begin{document}&#10;&#10;$X_2(t+1)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0.1875"/>
  <p:tag name="LATEXADDIN" val="\documentclass{article}&#10;\usepackage{amsmath}&#10;\pagestyle{empty}&#10;\begin{document}&#10;&#10;$X_1(t+1)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}&#10;\pagestyle{empty}&#10;\begin{document}&#10;&#10;$R_0$&#10;&#10;&#10;\end{document}"/>
  <p:tag name="IGUANATEXSIZE" val="26"/>
  <p:tag name="IGUANATEXCURSOR" val="86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009.374"/>
  <p:tag name="LATEXADDIN" val="\documentclass{article}&#10;\usepackage{amsmath}&#10;\pagestyle{empty}&#10;\begin{document}&#10;&#10;$R_0=w_1 \frac{\beta_1}{\gamma_1}+w_2 \frac{\beta_2}{\gamma_2}$&#10;&#10;&#10;\end{document}"/>
  <p:tag name="IGUANATEXSIZE" val="26"/>
  <p:tag name="IGUANATEXCURSOR" val="14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4.7131"/>
  <p:tag name="LATEXADDIN" val="\documentclass{article}&#10;\usepackage{amsmath}&#10;\pagestyle{empty}&#10;\begin{document}&#10;&#10;$\beta_2/\gamma_2$&#10;&#10;&#10;\end{document}"/>
  <p:tag name="IGUANATEXSIZE" val="26"/>
  <p:tag name="IGUANATEXCURSOR" val="9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938.1328"/>
  <p:tag name="LATEXADDIN" val="\documentclass{article}&#10;\usepackage{amsmath}&#10;\pagestyle{empty}&#10;\begin{document}&#10;&#10;$$&#10;\frac{dR(t)}{dt} = \gamma(t) X(t)&#10;$$&#10;&#10;\end{document}"/>
  <p:tag name="IGUANATEXSIZE" val="22"/>
  <p:tag name="IGUANATEXCURSOR" val="117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1.7135"/>
  <p:tag name="LATEXADDIN" val="\documentclass{article}&#10;\usepackage{amsmath}&#10;\pagestyle{empty}&#10;\begin{document}&#10;&#10;$\beta_1/\gamma_1$&#10;&#10;&#10;\end{document}"/>
  <p:tag name="IGUANATEXSIZE" val="26"/>
  <p:tag name="IGUANATEXCURSOR" val="9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7.4841"/>
  <p:tag name="LATEXADDIN" val="\documentclass{article}&#10;\usepackage{amsmath}&#10;\pagestyle{empty}&#10;\begin{document}&#10;&#10;$w_1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30.4837"/>
  <p:tag name="LATEXADDIN" val="\documentclass{article}&#10;\usepackage{amsmath}&#10;\pagestyle{empty}&#10;\begin{document}&#10;&#10;$w_2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009.374"/>
  <p:tag name="LATEXADDIN" val="\documentclass{article}&#10;\usepackage{amsmath}&#10;\pagestyle{empty}&#10;\begin{document}&#10;&#10;$R_0=w_1 \frac{\beta_1}{\gamma_1}+w_2 \frac{\beta_2}{\gamma_2}$&#10;&#10;&#10;\end{document}"/>
  <p:tag name="IGUANATEXSIZE" val="26"/>
  <p:tag name="IGUANATEXCURSOR" val="14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009.374"/>
  <p:tag name="LATEXADDIN" val="\documentclass{article}&#10;\usepackage{amsmath}&#10;\pagestyle{empty}&#10;\begin{document}&#10;&#10;$R_0=w_1 \frac{\beta_1}{\gamma_1}+w_2 \frac{\beta_2}{\gamma_2}$&#10;&#10;&#10;\end{document}"/>
  <p:tag name="IGUANATEXSIZE" val="26"/>
  <p:tag name="IGUANATEXCURSOR" val="14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430.4462"/>
  <p:tag name="LATEXADDIN" val="\documentclass{article}&#10;\usepackage{amsmath}&#10;\pagestyle{empty}&#10;\begin{document}&#10;&#10;$\frac{S(t)}{n} \approx h$&#10;&#10;&#10;\end{document}"/>
  <p:tag name="IGUANATEXSIZE" val="26"/>
  <p:tag name="IGUANATEXCURSOR" val="106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2413.198"/>
  <p:tag name="LATEXADDIN" val="\documentclass{article}&#10;\usepackage{amsmath}&#10;\pagestyle{empty}&#10;\begin{document}&#10;&#10;$$&#10;X(t+1) - X(t) = \frac{\beta (t)S(t)X(t)}{n} - \gamma(t) X(t),$$&#10;&#10;\end{document}"/>
  <p:tag name="IGUANATEXSIZE" val="22"/>
  <p:tag name="IGUANATEXCURSOR" val="145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88.376"/>
  <p:tag name="LATEXADDIN" val="\documentclass{article}&#10;\usepackage{amsmath}&#10;\pagestyle{empty}&#10;\begin{document}&#10;&#10;$$&#10;X_1(t+1) - X_1(t) = \beta_1 X_1(t) w_1 + \beta_2 X_2(t) w_1-\gamma_1 X_1(t)$$&#10;&#10;\end{document}"/>
  <p:tag name="IGUANATEXSIZE" val="22"/>
  <p:tag name="IGUANATEXCURSOR" val="159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26.622"/>
  <p:tag name="LATEXADDIN" val="\documentclass{article}&#10;\usepackage{amsmath}&#10;\pagestyle{empty}&#10;\begin{document}&#10;&#10;$$&#10;X_2(t+1) - X_2(t) = \beta_1 X_1(t) w_2 + \beta_2 X_2(t) w_2-\gamma_2 X_2(t),$$&#10;\end{document}"/>
  <p:tag name="IGUANATEXSIZE" val="22"/>
  <p:tag name="IGUANATEXCURSOR" val="14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85.002"/>
  <p:tag name="LATEXADDIN" val="\documentclass{article}&#10;\usepackage{amsmath}&#10;\pagestyle{empty}&#10;\begin{document}&#10;&#10;$$&#10;R(t+1) - R(t) = \gamma_1 X_1(t) + \gamma_2 X_2(t)$$&#10;\end{document}"/>
  <p:tag name="IGUANATEXSIZE" val="22"/>
  <p:tag name="IGUANATEXCURSOR" val="99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3.093"/>
  <p:tag name="LATEXADDIN" val="\documentclass{article}&#10;\usepackage{amsmath}&#10;\pagestyle{empty}&#10;\begin{document}&#10;&#10;$$&#10;S(t) + X(t) + R(t) = n&#10;$$&#10;&#10;\end{document}"/>
  <p:tag name="IGUANATEXSIZE" val="22"/>
  <p:tag name="IGUANATEXCURSOR" val="107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59.242"/>
  <p:tag name="LATEXADDIN" val="\documentclass{article}&#10;\usepackage{amsmath}&#10;\pagestyle{empty}&#10;\begin{document}&#10;&#10;from $\beta_1$ to $\beta_1 h$ (resp. from $\beta_2$ to $\beta_2 h$)\end{document}"/>
  <p:tag name="IGUANATEXSIZE" val="22"/>
  <p:tag name="IGUANATEXCURSOR" val="148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31.608"/>
  <p:tag name="LATEXADDIN" val="\documentclass{article}&#10;\usepackage{amsmath}&#10;\pagestyle{empty}&#10;\begin{document}&#10;&#10;$$&#10;X_1(t+1) - X_1(t) = \beta_1 X_1(t) h w_1 + \beta_2 X_2(t) h w_1-\gamma_1 X_1(t)$$&#10;&#10;\end{document}"/>
  <p:tag name="IGUANATEXSIZE" val="22"/>
  <p:tag name="IGUANATEXCURSOR" val="144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69.854"/>
  <p:tag name="LATEXADDIN" val="\documentclass{article}&#10;\usepackage{amsmath}&#10;\pagestyle{empty}&#10;\begin{document}&#10;&#10;$$&#10;X_2(t+1) - X_2(t) = \beta_1 X_1(t) h w_2 + \beta_2 X_2(t)  h w_2-\gamma_2 X_2(t),$$&#10;\end{document}"/>
  <p:tag name="IGUANATEXSIZE" val="22"/>
  <p:tag name="IGUANATEXCURSOR" val="145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85.002"/>
  <p:tag name="LATEXADDIN" val="\documentclass{article}&#10;\usepackage{amsmath}&#10;\pagestyle{empty}&#10;\begin{document}&#10;&#10;$$&#10;R(t+1) - R(t) = \gamma_1 X_1(t) + \gamma_2 X_2(t)$$&#10;\end{document}"/>
  <p:tag name="IGUANATEXSIZE" val="22"/>
  <p:tag name="IGUANATEXCURSOR" val="99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009.374"/>
  <p:tag name="LATEXADDIN" val="\documentclass{article}&#10;\usepackage{amsmath}&#10;\pagestyle{empty}&#10;\begin{document}&#10;&#10;$R_0=w_1 \frac{\beta_1}{\gamma_1}+w_2 \frac{\beta_2}{\gamma_2}$&#10;&#10;&#10;\end{document}"/>
  <p:tag name="IGUANATEXSIZE" val="26"/>
  <p:tag name="IGUANATEXCURSOR" val="14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9.4863"/>
  <p:tag name="LATEXADDIN" val="\documentclass{article}&#10;\usepackage{amsmath}&#10;\pagestyle{empty}&#10;\begin{document}&#10;&#10;$\phi_1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2.4859"/>
  <p:tag name="LATEXADDIN" val="\documentclass{article}&#10;\usepackage{amsmath}&#10;\pagestyle{empty}&#10;\begin{document}&#10;&#10;$\phi_2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7.4841"/>
  <p:tag name="LATEXADDIN" val="\documentclass{article}&#10;\usepackage{amsmath}&#10;\pagestyle{empty}&#10;\begin{document}&#10;&#10;$w_1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30.4837"/>
  <p:tag name="LATEXADDIN" val="\documentclass{article}&#10;\usepackage{amsmath}&#10;\pagestyle{empty}&#10;\begin{document}&#10;&#10;$w_2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16.9854"/>
  <p:tag name="LATEXADDIN" val="\documentclass{article}&#10;\usepackage{amsmath}&#10;\pagestyle{empty}&#10;\begin{document}&#10;&#10;$p_k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139.857"/>
  <p:tag name="LATEXADDIN" val="\documentclass{article}&#10;\usepackage{amsmath}&#10;\pagestyle{empty}&#10;\begin{document}&#10;&#10;$$&#10;\frac{dS(t)}{dt} = \frac{-\beta S(t)X(t)}{n}&#10;$$&#10;&#10;\end{document}"/>
  <p:tag name="IGUANATEXSIZE" val="22"/>
  <p:tag name="IGUANATEXCURSOR" val="128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.475"/>
  <p:tag name="ORIGINALWIDTH" val="994.3757"/>
  <p:tag name="LATEXADDIN" val="\documentclass{article}&#10;\usepackage{amsmath}&#10;\pagestyle{empty}&#10;\begin{document}&#10;&#10;$q_k=\frac{(k+1)p_{k+1}}{\sum_{\ell=0}^\infty(\ell+1)p_{\ell+1}}$&#10;&#10;&#10;\end{document}"/>
  <p:tag name="IGUANATEXSIZE" val="26"/>
  <p:tag name="IGUANATEXCURSOR" val="14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9.4863"/>
  <p:tag name="LATEXADDIN" val="\documentclass{article}&#10;\usepackage{amsmath}&#10;\pagestyle{empty}&#10;\begin{document}&#10;&#10;$u_1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2.4859"/>
  <p:tag name="LATEXADDIN" val="\documentclass{article}&#10;\usepackage{amsmath}&#10;\pagestyle{empty}&#10;\begin{document}&#10;&#10;$u_2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143.982"/>
  <p:tag name="LATEXADDIN" val="\documentclass{article}&#10;\usepackage{amsmath}&#10;\pagestyle{empty}&#10;\begin{document}&#10;&#10;$u_1 = 1-\phi_1 + \phi_1 \sum\limits_{k=0}^{\infty}(w_1 q_k u_1^k + w_2 q_k u_2^k)$&#10;&#10;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143.982"/>
  <p:tag name="LATEXADDIN" val="\documentclass{article}&#10;\usepackage{amsmath}&#10;\pagestyle{empty}&#10;\begin{document}&#10;&#10;$u_2 = 1-\phi_2 + \phi_2 \sum\limits_{k=0}^{\infty}(w_1 q_k u_1^k + w_2 q_k u_2^k)$&#10;&#10;&#10;\end{document}"/>
  <p:tag name="IGUANATEXSIZE" val="26"/>
  <p:tag name="IGUANATEXCURSOR" val="16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1.7173"/>
  <p:tag name="LATEXADDIN" val="\documentclass{article}&#10;\usepackage{amsmath}&#10;\pagestyle{empty}&#10;\begin{document}&#10;&#10;$g_1(z)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871.3911"/>
  <p:tag name="LATEXADDIN" val="\documentclass{article}&#10;\usepackage{amsmath}&#10;\pagestyle{empty}&#10;\begin{document}&#10;&#10;$g_1(z) = \sum\limits_{k=0}^{\infty} q_k z^k$&#10;&#10;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143.982"/>
  <p:tag name="LATEXADDIN" val="\documentclass{article}&#10;\usepackage{amsmath}&#10;\pagestyle{empty}&#10;\begin{document}&#10;&#10;$u_1 = 1-\phi_1 + \phi_1 \sum\limits_{k=0}^{\infty}(w_1 q_k u_1^k + w_2 q_k u_2^k)$&#10;&#10;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143.982"/>
  <p:tag name="LATEXADDIN" val="\documentclass{article}&#10;\usepackage{amsmath}&#10;\pagestyle{empty}&#10;\begin{document}&#10;&#10;$u_2 = 1-\phi_2 + \phi_2 \sum\limits_{k=0}^{\infty}(w_1 q_k u_1^k + w_2 q_k u_2^k)$&#10;&#10;&#10;\end{document}"/>
  <p:tag name="IGUANATEXSIZE" val="26"/>
  <p:tag name="IGUANATEXCURSOR" val="16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54.481"/>
  <p:tag name="LATEXADDIN" val="\documentclass{article}&#10;\usepackage{amsmath}&#10;\pagestyle{empty}&#10;\begin{document}&#10;&#10;$u_1 = 1-\phi_1 + \phi_1 w_1 g_1(u_1) + \phi_1 w_2 g_1(u_2)$&#10;&#10;&#10;\end{document}"/>
  <p:tag name="IGUANATEXSIZE" val="26"/>
  <p:tag name="IGUANATEXCURSOR" val="14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553.056"/>
  <p:tag name="LATEXADDIN" val="\documentclass{article}&#10;\usepackage{amsmath}&#10;\pagestyle{empty}&#10;\begin{document}&#10;&#10;$$&#10;\frac{dX(t)}{dt} = \frac{\beta S(t)X(t)}{n} -\gamma X(t)&#10;$$&#10;&#10;\end{document}"/>
  <p:tag name="IGUANATEXSIZE" val="22"/>
  <p:tag name="IGUANATEXCURSOR" val="140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54.481"/>
  <p:tag name="LATEXADDIN" val="\documentclass{article}&#10;\usepackage{amsmath}&#10;\pagestyle{empty}&#10;\begin{document}&#10;&#10;$u_2 = 1-\phi_2 + \phi_2 w_1 g_1(u_1) + \phi_2 w_2 g_1(u_2)$&#10;&#10;&#10;\end{document}"/>
  <p:tag name="IGUANATEXSIZE" val="26"/>
  <p:tag name="IGUANATEXCURSOR" val="14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630.671"/>
  <p:tag name="LATEXADDIN" val="\documentclass{article}&#10;\usepackage{amsmath}&#10;\pagestyle{empty}&#10;\begin{document}&#10;&#10;$u_1^{(m+1)} = 1-\phi_1 + \phi_1 w_1 g_1(u_1^{(m)}) + \phi_1 w_2 g_1(u_2^{(m)})$&#10;&#10;&#10;\end{document}"/>
  <p:tag name="IGUANATEXSIZE" val="26"/>
  <p:tag name="IGUANATEXCURSOR" val="16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630.671"/>
  <p:tag name="LATEXADDIN" val="\documentclass{article}&#10;\usepackage{amsmath}&#10;\pagestyle{empty}&#10;\begin{document}&#10;&#10;$u_2^{(m+1)} = 1-\phi_2 + \phi_2 w_1 g_1(u_1^{(m)}) + \phi_2 w_2 g_1(u_2^{(m)})$&#10;&#10;&#10;\end{document}"/>
  <p:tag name="IGUANATEXSIZE" val="26"/>
  <p:tag name="IGUANATEXCURSOR" val="16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796.4005"/>
  <p:tag name="LATEXADDIN" val="\documentclass{article}&#10;\usepackage{amsmath}&#10;\pagestyle{empty}&#10;\begin{document}&#10;&#10;$u_1^{(0)} = u_2^{(0)} = 0$&#10;&#10;\end{document}"/>
  <p:tag name="IGUANATEXSIZE" val="26"/>
  <p:tag name="IGUANATEXCURSOR" val="10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9.4863"/>
  <p:tag name="LATEXADDIN" val="\documentclass{article}&#10;\usepackage{amsmath}&#10;\pagestyle{empty}&#10;\begin{document}&#10;&#10;$u_1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2.4859"/>
  <p:tag name="LATEXADDIN" val="\documentclass{article}&#10;\usepackage{amsmath}&#10;\pagestyle{empty}&#10;\begin{document}&#10;&#10;$u_2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760.405"/>
  <p:tag name="LATEXADDIN" val="\documentclass{article}&#10;\usepackage{amsmath}&#10;\pagestyle{empty}&#10;\begin{document}&#10;&#10;$u_1^{(m+1)} \ge u_1^{(m)}$&#10;\end{document}"/>
  <p:tag name="IGUANATEXSIZE" val="26"/>
  <p:tag name="IGUANATEXCURSOR" val="10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760.405"/>
  <p:tag name="LATEXADDIN" val="\documentclass{article}&#10;\usepackage{amsmath}&#10;\pagestyle{empty}&#10;\begin{document}&#10;&#10;$u_2^{(m+1)} \ge u_2^{(m)}$&#10;\end{document}"/>
  <p:tag name="IGUANATEXSIZE" val="26"/>
  <p:tag name="IGUANATEXCURSOR" val="10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111.7361"/>
  <p:tag name="LATEXADDIN" val="\documentclass{article}&#10;\usepackage{amsmath}&#10;\pagestyle{empty}&#10;\begin{document}&#10;&#10;$u_1^*$&#10;&#10;&#10;\end{document}"/>
  <p:tag name="IGUANATEXSIZE" val="26"/>
  <p:tag name="IGUANATEXCURSOR" val="87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112.4859"/>
  <p:tag name="LATEXADDIN" val="\documentclass{article}&#10;\usepackage{amsmath}&#10;\pagestyle{empty}&#10;\begin{document}&#10;&#10;$u_2^*$&#10;&#10;&#10;\end{document}"/>
  <p:tag name="IGUANATEXSIZE" val="26"/>
  <p:tag name="IGUANATEXCURSOR" val="87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797.1503"/>
  <p:tag name="LATEXADDIN" val="\documentclass{article}&#10;\usepackage{amsmath}&#10;\pagestyle{empty}&#10;\begin{document}&#10;&#10;$$&#10;\frac{dR(t)}{dt} = \gamma X(t)&#10;$$&#10;&#10;\end{document}"/>
  <p:tag name="IGUANATEXSIZE" val="22"/>
  <p:tag name="IGUANATEXCURSOR" val="114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1.7135"/>
  <p:tag name="LATEXADDIN" val="\documentclass{article}&#10;\usepackage{amsmath}&#10;\pagestyle{empty}&#10;\begin{document}&#10;&#10;$\beta_1/\gamma_1$&#10;&#10;&#10;\end{document}"/>
  <p:tag name="IGUANATEXSIZE" val="26"/>
  <p:tag name="IGUANATEXCURSOR" val="9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946.3817"/>
  <p:tag name="LATEXADDIN" val="\documentclass{article}&#10;\usepackage{amsmath}&#10;\pagestyle{empty}&#10;\begin{document}&#10;&#10;$\sum_{k=0}^{\infty} k q_k=g_1^\prime(1)$&#10;&#10;\end{document}"/>
  <p:tag name="IGUANATEXSIZE" val="26"/>
  <p:tag name="IGUANATEXCURSOR" val="12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6.2017"/>
  <p:tag name="LATEXADDIN" val="\documentclass{article}&#10;\usepackage{amsmath}&#10;\pagestyle{empty}&#10;\begin{document}&#10;&#10;$\phi_1 g_1^\prime(1)$&#10;\end{document}"/>
  <p:tag name="IGUANATEXSIZE" val="26"/>
  <p:tag name="IGUANATEXCURSOR" val="10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562.4297"/>
  <p:tag name="LATEXADDIN" val="\documentclass{article}&#10;\usepackage{amsmath}&#10;\pagestyle{empty}&#10;\begin{document}&#10;&#10;$\phi_1 = \frac{\beta_1/\gamma_1}{g_1^\prime(1)}$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562.4297"/>
  <p:tag name="LATEXADDIN" val="\documentclass{article}&#10;\usepackage{amsmath}&#10;\pagestyle{empty}&#10;\begin{document}&#10;&#10;$\phi_2 = \frac{\beta_2/\gamma_2}{g_1^\prime(1)}$&#10;\end{document}"/>
  <p:tag name="IGUANATEXSIZE" val="26"/>
  <p:tag name="IGUANATEXCURSOR" val="12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2.4859"/>
  <p:tag name="LATEXADDIN" val="\documentclass{article}&#10;\usepackage{amsmath}&#10;\pagestyle{empty}&#10;\begin{document}&#10;&#10;$\phi_2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562.4297"/>
  <p:tag name="LATEXADDIN" val="\documentclass{article}&#10;\usepackage{amsmath}&#10;\pagestyle{empty}&#10;\begin{document}&#10;&#10;$\phi_1 = \frac{\beta_1/\gamma_1}{g_1^\prime(1)}$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562.4297"/>
  <p:tag name="LATEXADDIN" val="\documentclass{article}&#10;\usepackage{amsmath}&#10;\pagestyle{empty}&#10;\begin{document}&#10;&#10;$\phi_2 = \frac{\beta_2/\gamma_2}{g_1^\prime(1)}$&#10;\end{document}"/>
  <p:tag name="IGUANATEXSIZE" val="26"/>
  <p:tag name="IGUANATEXCURSOR" val="12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9.4863"/>
  <p:tag name="LATEXADDIN" val="\documentclass{article}&#10;\usepackage{amsmath}&#10;\pagestyle{empty}&#10;\begin{document}&#10;&#10;$\phi_1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2.4859"/>
  <p:tag name="LATEXADDIN" val="\documentclass{article}&#10;\usepackage{amsmath}&#10;\pagestyle{empty}&#10;\begin{document}&#10;&#10;$\phi_2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3.093"/>
  <p:tag name="LATEXADDIN" val="\documentclass{article}&#10;\usepackage{amsmath}&#10;\pagestyle{empty}&#10;\begin{document}&#10;&#10;$$&#10;S(t) + X(t) + R(t) = n&#10;$$&#10;&#10;\end{document}"/>
  <p:tag name="IGUANATEXSIZE" val="22"/>
  <p:tag name="IGUANATEXCURSOR" val="107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54.481"/>
  <p:tag name="LATEXADDIN" val="\documentclass{article}&#10;\usepackage{amsmath}&#10;\pagestyle{empty}&#10;\begin{document}&#10;&#10;$u_1 = 1-\phi_1 + \phi_1 w_1 g_1(u_1) + \phi_1 w_2 g_1(u_2)$&#10;&#10;&#10;\end{document}"/>
  <p:tag name="IGUANATEXSIZE" val="26"/>
  <p:tag name="IGUANATEXCURSOR" val="14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54.481"/>
  <p:tag name="LATEXADDIN" val="\documentclass{article}&#10;\usepackage{amsmath}&#10;\pagestyle{empty}&#10;\begin{document}&#10;&#10;$u_2 = 1-\phi_2 + \phi_2 w_1 g_1(u_1) + \phi_2 w_2 g_1(u_2)$&#10;&#10;&#10;\end{document}"/>
  <p:tag name="IGUANATEXSIZE" val="26"/>
  <p:tag name="IGUANATEXCURSOR" val="14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9.4863"/>
  <p:tag name="LATEXADDIN" val="\documentclass{article}&#10;\usepackage{amsmath}&#10;\pagestyle{empty}&#10;\begin{document}&#10;&#10;$u_1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2.4859"/>
  <p:tag name="LATEXADDIN" val="\documentclass{article}&#10;\usepackage{amsmath}&#10;\pagestyle{empty}&#10;\begin{document}&#10;&#10;$u_2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143.982"/>
  <p:tag name="LATEXADDIN" val="\documentclass{article}&#10;\usepackage{amsmath}&#10;\pagestyle{empty}&#10;\begin{document}&#10;&#10;$u_1 = 1-\phi_1 + \phi_1 \sum\limits_{k=0}^{\infty}(w_1 q_k u_1^k + w_2 q_k u_2^k)$&#10;&#10;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143.982"/>
  <p:tag name="LATEXADDIN" val="\documentclass{article}&#10;\usepackage{amsmath}&#10;\pagestyle{empty}&#10;\begin{document}&#10;&#10;$u_2 = 1-\phi_2 + \phi_2 \sum\limits_{k=0}^{\infty}(w_1 q_k u_1^k + w_2 q_k u_2^k)$&#10;&#10;&#10;\end{document}"/>
  <p:tag name="IGUANATEXSIZE" val="26"/>
  <p:tag name="IGUANATEXCURSOR" val="16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524.934"/>
  <p:tag name="LATEXADDIN" val="\documentclass{article}&#10;\usepackage{amsmath}&#10;\pagestyle{empty}&#10;\begin{document}&#10;&#10;$u_1 = 1-a^2 \phi_1 + a^2 \phi_1 \sum_{k=0}^{\infty}(w_1 q_k u_1^k + w_2 q_k u_2^k)$&#10;&#10;\end{document}"/>
  <p:tag name="IGUANATEXSIZE" val="26"/>
  <p:tag name="IGUANATEXCURSOR" val="16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524.934"/>
  <p:tag name="LATEXADDIN" val="\documentclass{article}&#10;\usepackage{amsmath}&#10;\pagestyle{empty}&#10;\begin{document}&#10;&#10;$u_2 = 1-a^2 \phi_2 + a^2 \phi_2 \sum_{k=0}^{\infty}(w_1 q_k u_1^k + w_2 q_k u_2^k)$&#10;&#10;&#10;\end{document}"/>
  <p:tag name="IGUANATEXSIZE" val="26"/>
  <p:tag name="IGUANATEXCURSOR" val="87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2.4859"/>
  <p:tag name="LATEXADDIN" val="\documentclass{article}&#10;\usepackage{amsmath}&#10;\pagestyle{empty}&#10;\begin{document}&#10;&#10;$\phi_2$&#10;&#10;&#10;\end{document}"/>
  <p:tag name="IGUANATEXSIZE" val="26"/>
  <p:tag name="IGUANATEXCURSOR" val="86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9.4863"/>
  <p:tag name="LATEXADDIN" val="\documentclass{article}&#10;\usepackage{amsmath}&#10;\pagestyle{empty}&#10;\begin{document}&#10;&#10;$\phi_1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827.522"/>
  <p:tag name="LATEXADDIN" val="\documentclass{article}&#10;\usepackage{amsmath}&#10;\pagestyle{empty}&#10;\begin{document}&#10;&#10;$$&#10;S(t+1) - S(t) = \frac{-\beta (t)S(t)X(t)}{n},&#10;$$&#10;&#10;\end{document}"/>
  <p:tag name="IGUANATEXSIZE" val="22"/>
  <p:tag name="IGUANATEXCURSOR" val="99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232.4709"/>
  <p:tag name="LATEXADDIN" val="\documentclass{article}&#10;\usepackage{amsmath}&#10;\pagestyle{empty}&#10;\begin{document}&#10;&#10;$a^2\phi_1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235.4706"/>
  <p:tag name="LATEXADDIN" val="\documentclass{article}&#10;\usepackage{amsmath}&#10;\pagestyle{empty}&#10;\begin{document}&#10;&#10;$a^2\phi_2$&#10;&#10;&#10;\end{document}"/>
  <p:tag name="IGUANATEXSIZE" val="26"/>
  <p:tag name="IGUANATEXCURSOR" val="91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2.7372"/>
  <p:tag name="LATEXADDIN" val="\documentclass{article}&#10;\usepackage{amsmath}&#10;\pagestyle{empty}&#10;\begin{document}&#10;&#10;$k_0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2.7372"/>
  <p:tag name="LATEXADDIN" val="\documentclass{article}&#10;\usepackage{amsmath}&#10;\pagestyle{empty}&#10;\begin{document}&#10;&#10;$k_0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143.982"/>
  <p:tag name="LATEXADDIN" val="\documentclass{article}&#10;\usepackage{amsmath}&#10;\pagestyle{empty}&#10;\begin{document}&#10;&#10;$u_1 = 1-\phi_1 + \phi_1 \sum\limits_{k=0}^{\infty}(w_1 q_k u_1^k + w_2 q_k u_2^k)$&#10;&#10;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143.982"/>
  <p:tag name="LATEXADDIN" val="\documentclass{article}&#10;\usepackage{amsmath}&#10;\pagestyle{empty}&#10;\begin{document}&#10;&#10;$u_2 = 1-\phi_2 + \phi_2 \sum\limits_{k=0}^{\infty}(w_1 q_k u_1^k + w_2 q_k u_2^k)$&#10;&#10;&#10;\end{document}"/>
  <p:tag name="IGUANATEXSIZE" val="26"/>
  <p:tag name="IGUANATEXCURSOR" val="16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3171.354"/>
  <p:tag name="LATEXADDIN" val="\documentclass{article}&#10;\usepackage{amsmath}&#10;\pagestyle{empty}&#10;\begin{document}&#10;&#10;$u_1 = 1-\phi_1 +\phi_1 \sum_{k=k_0-1}^{\infty}q_k + \phi_1 \sum_{k=0}^{k_0-2}q_k(w_1 u_1^k + w_2 u_2^k)$&#10;&#10;\end{document}"/>
  <p:tag name="IGUANATEXSIZE" val="26"/>
  <p:tag name="IGUANATEXCURSOR" val="13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3171.354"/>
  <p:tag name="LATEXADDIN" val="\documentclass{article}&#10;\usepackage{amsmath}&#10;\pagestyle{empty}&#10;\begin{document}&#10;&#10;$u_2 = 1-\phi_2 +\phi_2 \sum_{k=k_0-1}^{\infty}q_k+\phi_2 \sum_{k=0}^{k_0-2}q_k(w_1 u_1^k + w_2 u_2^k)$&#10;&#10;&#10;\end{document}"/>
  <p:tag name="IGUANATEXSIZE" val="26"/>
  <p:tag name="IGUANATEXCURSOR" val="13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242.595"/>
  <p:tag name="LATEXADDIN" val="\documentclass{article}&#10;\usepackage{amsmath}&#10;\pagestyle{empty}&#10;\begin{document}&#10;&#10;$R_0=w_1 \frac{\beta_1}{\gamma_1} + w_2 \frac{\beta_2}{\gamma_2}&lt;1$&#10;&#10;&#10;\end{document}"/>
  <p:tag name="IGUANATEXSIZE" val="26"/>
  <p:tag name="IGUANATEXCURSOR" val="14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242.595"/>
  <p:tag name="LATEXADDIN" val="\documentclass{article}&#10;\usepackage{amsmath}&#10;\pagestyle{empty}&#10;\begin{document}&#10;&#10;$R_0=w_1 \frac{\beta_1}{\gamma_1} + w_2 \frac{\beta_2}{\gamma_2}&gt;1$&#10;&#10;&#10;\end{document}"/>
  <p:tag name="IGUANATEXSIZE" val="26"/>
  <p:tag name="IGUANATEXCURSOR" val="14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2413.198"/>
  <p:tag name="LATEXADDIN" val="\documentclass{article}&#10;\usepackage{amsmath}&#10;\pagestyle{empty}&#10;\begin{document}&#10;&#10;$$&#10;X(t+1) - X(t) = \frac{\beta (t)S(t)X(t)}{n} - \gamma(t) X(t),$$&#10;&#10;\end{document}"/>
  <p:tag name="IGUANATEXSIZE" val="22"/>
  <p:tag name="IGUANATEXCURSOR" val="145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562.4297"/>
  <p:tag name="LATEXADDIN" val="\documentclass{article}&#10;\usepackage{amsmath}&#10;\pagestyle{empty}&#10;\begin{document}&#10;&#10;$\phi_1 = \frac{\beta_1/\gamma_1}{g_1^\prime(1)}$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562.4297"/>
  <p:tag name="LATEXADDIN" val="\documentclass{article}&#10;\usepackage{amsmath}&#10;\pagestyle{empty}&#10;\begin{document}&#10;&#10;$\phi_2 = \frac{\beta_2/\gamma_2}{g_1^\prime(1)}$&#10;\end{document}"/>
  <p:tag name="IGUANATEXSIZE" val="26"/>
  <p:tag name="IGUANATEXCURSOR" val="12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9.4863"/>
  <p:tag name="LATEXADDIN" val="\documentclass{article}&#10;\usepackage{amsmath}&#10;\pagestyle{empty}&#10;\begin{document}&#10;&#10;$\phi_1$&#10;\end{document}"/>
  <p:tag name="IGUANATEXSIZE" val="26"/>
  <p:tag name="IGUANATEXCURSOR" val="8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2.4859"/>
  <p:tag name="LATEXADDIN" val="\documentclass{article}&#10;\usepackage{amsmath}&#10;\pagestyle{empty}&#10;\begin{document}&#10;&#10;$\phi_2$&#10;\end{document}"/>
  <p:tag name="IGUANATEXSIZE" val="26"/>
  <p:tag name="IGUANATEXCURSOR" val="8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321.71"/>
  <p:tag name="LATEXADDIN" val="\documentclass{article}&#10;\usepackage{amsmath}&#10;\pagestyle{empty}&#10;\begin{document}&#10;&#10;$g_0(z)=\sum_{k=0}^\infty p_k z^k$ and $g_1(z)=\sum_{k=0}^\infty q_k z^k$&#10;&#10;&#10;\end{document}"/>
  <p:tag name="IGUANATEXSIZE" val="26"/>
  <p:tag name="IGUANATEXCURSOR" val="15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242.595"/>
  <p:tag name="LATEXADDIN" val="\documentclass{article}&#10;\usepackage{amsmath}&#10;\pagestyle{empty}&#10;\begin{document}&#10;&#10;$R_0=w_1 \frac{\beta_1}{\gamma_1} + w_2 \frac{\beta_2}{\gamma_2}&gt;1$&#10;&#10;&#10;\end{document}"/>
  <p:tag name="IGUANATEXSIZE" val="26"/>
  <p:tag name="IGUANATEXCURSOR" val="14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1.74354"/>
  <p:tag name="LATEXADDIN" val="\documentclass{article}&#10;\usepackage{amsmath}&#10;\pagestyle{empty}&#10;\begin{document}&#10;&#10;$r$&#10;&#10;&#10;\end{document}"/>
  <p:tag name="IGUANATEXSIZE" val="26"/>
  <p:tag name="IGUANATEXCURSOR" val="8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1.74354"/>
  <p:tag name="LATEXADDIN" val="\documentclass{article}&#10;\usepackage{amsmath}&#10;\pagestyle{empty}&#10;\begin{document}&#10;&#10;$r$&#10;&#10;&#10;\end{document}"/>
  <p:tag name="IGUANATEXSIZE" val="26"/>
  <p:tag name="IGUANATEXCURSOR" val="8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8.56"/>
  <p:tag name="LATEXADDIN" val="\documentclass{article}&#10;\usepackage{amsmath}&#10;\pagestyle{empty}&#10;\begin{document}&#10;$r= 1-g_0(1-v +v(1-\phi))$&#10;&#10;&#10;\end{document}"/>
  <p:tag name="IGUANATEXSIZE" val="26"/>
  <p:tag name="IGUANATEXCURSOR" val="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24.6344"/>
  <p:tag name="LATEXADDIN" val="\documentclass{article}&#10;\usepackage{amsmath}&#10;\pagestyle{empty}&#10;\begin{document}&#10;$\phi=w_1\phi_1 +w_2 \phi_2$&#10;&#10;&#10;\end{document}"/>
  <p:tag name="IGUANATEXSIZE" val="26"/>
  <p:tag name="IGUANATEXCURSOR" val="10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95.313"/>
  <p:tag name="LATEXADDIN" val="\documentclass{article}&#10;\usepackage{amsmath}&#10;\pagestyle{empty}&#10;\begin{document}&#10;&#10;$$&#10;R(t+1) - R(t) = \gamma (t) X(t).$$&#10;\end{document}"/>
  <p:tag name="IGUANATEXSIZE" val="22"/>
  <p:tag name="IGUANATEXCURSOR" val="116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$v$&#10;&#10;&#10;\end{document}"/>
  <p:tag name="IGUANATEXSIZE" val="26"/>
  <p:tag name="IGUANATEXCURSOR" val="8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6.311"/>
  <p:tag name="LATEXADDIN" val="\documentclass{article}&#10;\usepackage{amsmath}&#10;\pagestyle{empty}&#10;\begin{document}&#10;&#10;$1-v= g_1(1-v +v(1-\phi))$&#10;&#10;&#10;\end{document}"/>
  <p:tag name="IGUANATEXSIZE" val="26"/>
  <p:tag name="IGUANATEXCURSOR" val="10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$v$&#10;&#10;&#10;\end{document}"/>
  <p:tag name="IGUANATEXSIZE" val="26"/>
  <p:tag name="IGUANATEXCURSOR" val="8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6.9704"/>
  <p:tag name="LATEXADDIN" val="\documentclass{article}&#10;\usepackage{amsmath}&#10;\pagestyle{empty}&#10;\begin{document}&#10;&#10;$(0,1]$&#10;&#10;\end{document}"/>
  <p:tag name="IGUANATEXSIZE" val="26"/>
  <p:tag name="IGUANATEXCURSOR" val="8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569.9287"/>
  <p:tag name="LATEXADDIN" val="\documentclass{article}&#10;\usepackage{amsmath}&#10;\pagestyle{empty}&#10;\begin{document}&#10;&#10;$p_k=\frac{e^{-c} c^k}{k!}$&#10;&#10;&#10;\end{document}"/>
  <p:tag name="IGUANATEXSIZE" val="26"/>
  <p:tag name="IGUANATEXCURSOR" val="8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9.49378"/>
  <p:tag name="LATEXADDIN" val="\documentclass{article}&#10;\usepackage{amsmath}&#10;\pagestyle{empty}&#10;\begin{document}&#10;&#10;$c$&#10;&#10;&#10;\end{document}"/>
  <p:tag name="IGUANATEXSIZE" val="26"/>
  <p:tag name="IGUANATEXCURSOR" val="8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16.9854"/>
  <p:tag name="LATEXADDIN" val="\documentclass{article}&#10;\usepackage{amsmath}&#10;\pagestyle{empty}&#10;\begin{document}&#10;&#10;$p_k$&#10;&#10;\end{document}"/>
  <p:tag name="IGUANATEXSIZE" val="26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90.7012"/>
  <p:tag name="LATEXADDIN" val="\documentclass{article}&#10;\usepackage{amsmath}&#10;\pagestyle{empty}&#10;\begin{document}&#10;&#10;$q_k=p_k$&#10;&#10;&#10;\end{document}"/>
  <p:tag name="IGUANATEXSIZE" val="26"/>
  <p:tag name="IGUANATEXCURSOR" val="9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23.809"/>
  <p:tag name="LATEXADDIN" val="\documentclass{article}&#10;\usepackage{amsmath}&#10;\pagestyle{empty}&#10;\begin{document}&#10;&#10;$v=1- g_1(1-v +v(1-\phi))$&#10;&#10;&#10;\end{document}"/>
  <p:tag name="IGUANATEXSIZE" val="26"/>
  <p:tag name="IGUANATEXCURSOR" val="8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8.56"/>
  <p:tag name="LATEXADDIN" val="\documentclass{article}&#10;\usepackage{amsmath}&#10;\pagestyle{empty}&#10;\begin{document}&#10;$r= 1-g_0(1-v +v(1-\phi))$&#10;&#10;&#10;\end{document}"/>
  <p:tag name="IGUANATEXSIZE" val="26"/>
  <p:tag name="IGUANATEXCURSOR" val="8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7.724"/>
  <p:tag name="LATEXADDIN" val="\documentclass{article}&#10;\usepackage{amsmath}&#10;\pagestyle{empty}&#10;\begin{document}&#10;&#10;$S(t)$&#10;&#10;&#10;\end{document}"/>
  <p:tag name="IGUANATEXSIZE" val="26"/>
  <p:tag name="IGUANATEXCURSOR" val="8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53.093"/>
  <p:tag name="LATEXADDIN" val="\documentclass{article}&#10;\usepackage{amsmath}&#10;\pagestyle{empty}&#10;\begin{document}&#10;&#10;$$&#10;S(t) + X(t) + R(t) = n&#10;$$&#10;&#10;\end{document}"/>
  <p:tag name="IGUANATEXSIZE" val="22"/>
  <p:tag name="IGUANATEXCURSOR" val="107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281.2149"/>
  <p:tag name="LATEXADDIN" val="\documentclass{article}&#10;\usepackage{amsmath}&#10;\pagestyle{empty}&#10;\begin{document}&#10;&#10;$r=v$&#10;&#10;&#10;\end{document}"/>
  <p:tag name="IGUANATEXSIZE" val="26"/>
  <p:tag name="IGUANATEXCURSOR" val="8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1.74354"/>
  <p:tag name="LATEXADDIN" val="\documentclass{article}&#10;\usepackage{amsmath}&#10;\pagestyle{empty}&#10;\begin{document}&#10;&#10;$r$&#10;&#10;&#10;\end{document}"/>
  <p:tag name="IGUANATEXSIZE" val="26"/>
  <p:tag name="IGUANATEXCURSOR" val="8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6.9704"/>
  <p:tag name="LATEXADDIN" val="\documentclass{article}&#10;\usepackage{amsmath}&#10;\pagestyle{empty}&#10;\begin{document}&#10;&#10;$(0,1]$&#10;&#10;\end{document}"/>
  <p:tag name="IGUANATEXSIZE" val="26"/>
  <p:tag name="IGUANATEXCURSOR" val="8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428.9464"/>
  <p:tag name="LATEXADDIN" val="\documentclass{article}&#10;\usepackage{amsmath}&#10;\pagestyle{empty}&#10;\begin{document}&#10;&#10;$=e^{-R_0 r}$&#10;&#10;&#10;\end{document}"/>
  <p:tag name="IGUANATEXSIZE" val="26"/>
  <p:tag name="IGUANATEXCURSOR" val="8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64.4544"/>
  <p:tag name="LATEXADDIN" val="\documentclass{article}&#10;\usepackage{amsmath}&#10;\pagestyle{empty}&#10;\begin{document}&#10;&#10;$R_0&gt;1$&#10;&#10;&#10;\end{document}"/>
  <p:tag name="IGUANATEXSIZE" val="26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1.061"/>
  <p:tag name="LATEXADDIN" val="\documentclass{article}&#10;\usepackage{amsmath}&#10;\pagestyle{empty}&#10;\begin{document}&#10;$1-r= g_0(1-v +v(1-\phi))$&#10;&#10;&#10;\end{document}"/>
  <p:tag name="IGUANATEXSIZE" val="26"/>
  <p:tag name="IGUANATEXCURSOR" val="8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1234.346"/>
  <p:tag name="LATEXADDIN" val="\documentclass{article}&#10;\usepackage{amsmath}&#10;\pagestyle{empty}&#10;\begin{document}&#10;&#10;$$&#10;\gamma (t) = \frac{R(t+1) - R(t)}{X(t)}$$&#10;&#10;\end{document}"/>
  <p:tag name="IGUANATEXSIZE" val="22"/>
  <p:tag name="IGUANATEXCURSOR" val="12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2404.199"/>
  <p:tag name="LATEXADDIN" val="\documentclass{article}&#10;\usepackage{amsmath}&#10;\pagestyle{empty}&#10;\begin{document}&#10;&#10;$$&#10;\beta (t) = \frac{[X(t+1)-X(t)]+[R(t+1) - R(t)]}{X(t)}&#10;$$&#10;&#10;\end{document}"/>
  <p:tag name="IGUANATEXSIZE" val="22"/>
  <p:tag name="IGUANATEXCURSOR" val="138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009.374"/>
  <p:tag name="LATEXADDIN" val="\documentclass{article}&#10;\usepackage{amsmath}&#10;\pagestyle{empty}&#10;\begin{document}&#10;&#10;$R_0=w_1 \frac{\beta_1}{\gamma_1}+w_2 \frac{\beta_2}{\gamma_2}$&#10;&#10;&#10;\end{document}"/>
  <p:tag name="IGUANATEXSIZE" val="26"/>
  <p:tag name="IGUANATEXCURSOR" val="14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009.374"/>
  <p:tag name="LATEXADDIN" val="\documentclass{article}&#10;\usepackage{amsmath}&#10;\pagestyle{empty}&#10;\begin{document}&#10;&#10;$R_0=w_1 \frac{\beta_1}{\gamma_1}+w_2 \frac{\beta_2}{\gamma_2}$&#10;&#10;&#10;\end{document}"/>
  <p:tag name="IGUANATEXSIZE" val="26"/>
  <p:tag name="IGUANATEXCURSOR" val="14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3.382"/>
  <p:tag name="LATEXADDIN" val="\documentclass{article}&#10;\usepackage{amsmath}&#10;\pagestyle{empty}&#10;\begin{document}&#10;&#10;$\{S(t)\approx n,\ t\ge 0\}$&#10;&#10;\end{document}"/>
  <p:tag name="IGUANATEXSIZE" val="26"/>
  <p:tag name="IGUANATEXCURSOR" val="10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2081"/>
  <p:tag name="ORIGINALWIDTH" val="1616.798"/>
  <p:tag name="LATEXADDIN" val="\documentclass{article}&#10;\usepackage{amsmath}&#10;\pagestyle{empty}&#10;\begin{document}&#10;&#10;Reduction ratio = $\displaystyle\frac{\sum_{k=0}^{k_0-2}k q_k}{\sum_{k=0}^{\infty}k q_k}$&#10;\end{document}"/>
  <p:tag name="IGUANATEXSIZE" val="26"/>
  <p:tag name="IGUANATEXCURSOR" val="9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08.7364"/>
  <p:tag name="LATEXADDIN" val="\documentclass{article}&#10;\usepackage{amsmath}&#10;\pagestyle{empty}&#10;\begin{document}&#10;&#10;$\beta_1$&#10;\end{document}"/>
  <p:tag name="IGUANATEXSIZE" val="26"/>
  <p:tag name="IGUANATEXCURSOR" val="9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1.7361"/>
  <p:tag name="LATEXADDIN" val="\documentclass{article}&#10;\usepackage{amsmath}&#10;\pagestyle{empty}&#10;\begin{document}&#10;&#10;$\beta_2$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330.334"/>
  <p:tag name="LATEXADDIN" val="\documentclass{article}&#10;\usepackage{amsmath}&#10;\pagestyle{empty}&#10;\begin{document}&#10;&#10;$h \cdot s \cdot (w_1 \frac{\beta_1}{\gamma_1} +w_2 \frac{\beta_2}{\gamma_2})&lt;1$&#10;&#10;&#10;\end{document}"/>
  <p:tag name="IGUANATEXSIZE" val="26"/>
  <p:tag name="IGUANATEXCURSOR" val="16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330.334"/>
  <p:tag name="LATEXADDIN" val="\documentclass{article}&#10;\usepackage{amsmath}&#10;\pagestyle{empty}&#10;\begin{document}&#10;&#10;$h \cdot s \cdot (w_1 \frac{\beta_1}{\gamma_1} +w_2 \frac{\beta_2}{\gamma_2})&lt;1$&#10;&#10;&#10;\end{document}"/>
  <p:tag name="IGUANATEXSIZE" val="26"/>
  <p:tag name="IGUANATEXCURSOR" val="16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7.4841"/>
  <p:tag name="LATEXADDIN" val="\documentclass{article}&#10;\usepackage{amsmath}&#10;\pagestyle{empty}&#10;\begin{document}&#10;&#10;$w_1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30.4837"/>
  <p:tag name="LATEXADDIN" val="\documentclass{article}&#10;\usepackage{amsmath}&#10;\pagestyle{empty}&#10;\begin{document}&#10;&#10;$w_2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08.7364"/>
  <p:tag name="LATEXADDIN" val="\documentclass{article}&#10;\usepackage{amsmath}&#10;\pagestyle{empty}&#10;\begin{document}&#10;&#10;$\beta_1$&#10;&#10;&#10;\end{document}"/>
  <p:tag name="IGUANATEXSIZE" val="26"/>
  <p:tag name="IGUANATEXCURSOR" val="87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4.237"/>
  <p:tag name="LATEXADDIN" val="\documentclass{article}&#10;\usepackage{amsmath}&#10;\pagestyle{empty}&#10;\begin{document}&#10;&#10;$\gamma_1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1.7361"/>
  <p:tag name="LATEXADDIN" val="\documentclass{article}&#10;\usepackage{amsmath}&#10;\pagestyle{empty}&#10;\begin{document}&#10;&#10;$\beta_2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95.313"/>
  <p:tag name="LATEXADDIN" val="\documentclass{article}&#10;\usepackage{amsmath}&#10;\pagestyle{empty}&#10;\begin{document}&#10;&#10;$$&#10;R(t+1) - R(t) = \gamma (t) X(t).$$&#10;\end{document}"/>
  <p:tag name="IGUANATEXSIZE" val="22"/>
  <p:tag name="IGUANATEXCURSOR" val="116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7.2366"/>
  <p:tag name="LATEXADDIN" val="\documentclass{article}&#10;\usepackage{amsmath}&#10;\pagestyle{empty}&#10;\begin{document}&#10;&#10;$\gamma_2$&#10;&#10;&#10;\end{document}"/>
  <p:tag name="IGUANATEXSIZE" val="26"/>
  <p:tag name="IGUANATEXCURSOR" val="9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330.334"/>
  <p:tag name="LATEXADDIN" val="\documentclass{article}&#10;\usepackage{amsmath}&#10;\pagestyle{empty}&#10;\begin{document}&#10;&#10;$h \cdot s \cdot (w_1 \frac{\beta_1}{\gamma_1} +w_2 \frac{\beta_2}{\gamma_2})&lt;1$&#10;&#10;&#10;\end{document}"/>
  <p:tag name="IGUANATEXSIZE" val="26"/>
  <p:tag name="IGUANATEXCURSOR" val="16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404.1995"/>
  <p:tag name="LATEXADDIN" val="\documentclass{article}&#10;\usepackage{amsmath}&#10;\pagestyle{empty}&#10;\begin{document}&#10;&#10;$\beta_1 \le \beta_2$&#10;&#10;\end{document}"/>
  <p:tag name="IGUANATEXSIZE" val="26"/>
  <p:tag name="IGUANATEXCURSOR" val="10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3.7008"/>
  <p:tag name="LATEXADDIN" val="\documentclass{article}&#10;\usepackage{amsmath}&#10;\pagestyle{empty}&#10;\begin{document}&#10;&#10;$\gamma_1 \ge \gamma_2$&#10;\end{document}"/>
  <p:tag name="IGUANATEXSIZE" val="26"/>
  <p:tag name="IGUANATEXCURSOR" val="104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657.6678"/>
  <p:tag name="LATEXADDIN" val="\documentclass{article}&#10;\usepackage{amsmath}&#10;\pagestyle{empty}&#10;\begin{document}&#10;&#10;$w_1+w_2=1$&#10;\end{document}"/>
  <p:tag name="IGUANATEXSIZE" val="26"/>
  <p:tag name="IGUANATEXCURSOR" val="9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7.4841"/>
  <p:tag name="LATEXADDIN" val="\documentclass{article}&#10;\usepackage{amsmath}&#10;\pagestyle{empty}&#10;\begin{document}&#10;&#10;$w_1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30.4837"/>
  <p:tag name="LATEXADDIN" val="\documentclass{article}&#10;\usepackage{amsmath}&#10;\pagestyle{empty}&#10;\begin{document}&#10;&#10;$w_2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330.334"/>
  <p:tag name="LATEXADDIN" val="\documentclass{article}&#10;\usepackage{amsmath}&#10;\pagestyle{empty}&#10;\begin{document}&#10;&#10;$h \cdot s \cdot (w_1 \frac{\beta_1}{\gamma_1} +w_2 \frac{\beta_2}{\gamma_2})&lt;1$&#10;&#10;&#10;\end{document}"/>
  <p:tag name="IGUANATEXSIZE" val="26"/>
  <p:tag name="IGUANATEXCURSOR" val="16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4.237"/>
  <p:tag name="LATEXADDIN" val="\documentclass{article}&#10;\usepackage{amsmath}&#10;\pagestyle{empty}&#10;\begin{document}&#10;&#10;$\gamma_1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08.7364"/>
  <p:tag name="LATEXADDIN" val="\documentclass{article}&#10;\usepackage{amsmath}&#10;\pagestyle{empty}&#10;\begin{document}&#10;&#10;$\beta_1$&#10;&#10;&#10;\end{document}"/>
  <p:tag name="IGUANATEXSIZE" val="26"/>
  <p:tag name="IGUANATEXCURSOR" val="87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58.23"/>
  <p:tag name="LATEXADDIN" val="\documentclass{article}&#10;\usepackage{amsmath}&#10;\pagestyle{empty}&#10;\begin{document}&#10;&#10;$$&#10;X(t+1) - X(t) = \beta(t)X(t) - \gamma(t) X(t),&#10;$$&#10;&#10;\end{document}"/>
  <p:tag name="IGUANATEXSIZE" val="22"/>
  <p:tag name="IGUANATEXCURSOR" val="98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330.334"/>
  <p:tag name="LATEXADDIN" val="\documentclass{article}&#10;\usepackage{amsmath}&#10;\pagestyle{empty}&#10;\begin{document}&#10;&#10;$h \cdot s \cdot (w_1 \frac{\beta_1}{\gamma_1} +w_2 \frac{\beta_2}{\gamma_2})&lt;1$&#10;&#10;&#10;\end{document}"/>
  <p:tag name="IGUANATEXSIZE" val="26"/>
  <p:tag name="IGUANATEXCURSOR" val="16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7.4841"/>
  <p:tag name="LATEXADDIN" val="\documentclass{article}&#10;\usepackage{amsmath}&#10;\pagestyle{empty}&#10;\begin{document}&#10;&#10;$w_1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30.4837"/>
  <p:tag name="LATEXADDIN" val="\documentclass{article}&#10;\usepackage{amsmath}&#10;\pagestyle{empty}&#10;\begin{document}&#10;&#10;$w_2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1.7361"/>
  <p:tag name="LATEXADDIN" val="\documentclass{article}&#10;\usepackage{amsmath}&#10;\pagestyle{empty}&#10;\begin{document}&#10;&#10;$\beta_2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2.7372"/>
  <p:tag name="LATEXADDIN" val="\documentclass{article}&#10;\usepackage{amsmath}&#10;\pagestyle{empty}&#10;\begin{document}&#10;&#10;$k_0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010.499"/>
  <p:tag name="LATEXADDIN" val="\documentclass{article}&#10;\usepackage{amsmath}&#10;\pagestyle{empty}&#10;\begin{document}&#10;$&#10;{\bf A}=&#10;\begin{bmatrix}&#10; 1+\beta_1 w_1-\gamma_1 &amp; \beta_2 w_1\\&#10; \beta_1 w_2 &amp; 1+\beta_2 w_2 - \gamma_2&#10;\end{bmatrix}$&#10;&#10;&#10;\end{document}"/>
  <p:tag name="IGUANATEXSIZE" val="22"/>
  <p:tag name="IGUANATEXCURSOR" val="20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579.6776"/>
  <p:tag name="LATEXADDIN" val="\documentclass{article}&#10;\usepackage{amsmath}&#10;\pagestyle{empty}&#10;\begin{document}&#10;$&#10;{\bf \tilde A} + {\bf I}={\bf A}&#10;$&#10;&#10;&#10;\end{document}"/>
  <p:tag name="IGUANATEXSIZE" val="26"/>
  <p:tag name="IGUANATEXCURSOR" val="10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1823.772"/>
  <p:tag name="LATEXADDIN" val="\documentclass{article}&#10;\usepackage{amsmath}&#10;\pagestyle{empty}&#10;\begin{document}&#10;$&#10;({\bf \tilde A}+{\bf I}&#10;){\bf x}&#10;=\lambda_1 {\bf x} +{\bf 1 x}&#10;=(\lambda_1+1) {\bf x}&#10;$&#10;&#10;&#10;\end{document}"/>
  <p:tag name="IGUANATEXSIZE" val="26"/>
  <p:tag name="IGUANATEXCURSOR" val="14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009.374"/>
  <p:tag name="LATEXADDIN" val="\documentclass{article}&#10;\usepackage{amsmath}&#10;\pagestyle{empty}&#10;\begin{document}&#10;$&#10;R_0=w_1 \frac{\beta_1}{\gamma_1}+w_2 \frac{\beta_2}{\gamma_2}&#10;$&#10;&#10;&#10;\end{document}"/>
  <p:tag name="IGUANATEXSIZE" val="26"/>
  <p:tag name="IGUANATEXCURSOR" val="14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95.313"/>
  <p:tag name="LATEXADDIN" val="\documentclass{article}&#10;\usepackage{amsmath}&#10;\pagestyle{empty}&#10;\begin{document}&#10;&#10;$$\{X(t),R(t),\ 0\le t \le T-1\}$$&#10;&#10;\end{document}"/>
  <p:tag name="IGUANATEXSIZE" val="26"/>
  <p:tag name="IGUANATEXCURSOR" val="114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1591.301"/>
  <p:tag name="LATEXADDIN" val="\documentclass{article}&#10;\usepackage{amsmath}&#10;\pagestyle{empty}&#10;\begin{document}&#10;$&#10;z_2=\beta_1 w_1 \gamma_2+\beta_2 w_2\gamma_1-\gamma_1\gamma_2&#10;$&#10;&#10;&#10;\end{document}"/>
  <p:tag name="IGUANATEXSIZE" val="26"/>
  <p:tag name="IGUANATEXCURSOR" val="14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631.4211"/>
  <p:tag name="LATEXADDIN" val="\documentclass{article}&#10;\usepackage{amsmath}&#10;\pagestyle{empty}&#10;\begin{document}&#10;$&#10;{\bf u} \ge {\bf B}{\bf u}+{\bf z}&#10;$&#10;&#10;&#10;\end{document}"/>
  <p:tag name="IGUANATEXSIZE" val="26"/>
  <p:tag name="IGUANATEXCURSOR" val="11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985"/>
  <p:tag name="ORIGINALWIDTH" val="892.3884"/>
  <p:tag name="LATEXADDIN" val="\documentclass{article}&#10;\usepackage{amsmath}&#10;\pagestyle{empty}&#10;\begin{document}&#10;$&#10;{\bf B u} \ge {\bf B}^2{\bf u}+{\bf B z}&#10;$&#10;&#10;&#10;\end{document}"/>
  <p:tag name="IGUANATEXSIZE" val="26"/>
  <p:tag name="IGUANATEXCURSOR" val="12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635.1707"/>
  <p:tag name="LATEXADDIN" val="\documentclass{article}&#10;\usepackage{amsmath}&#10;\pagestyle{empty}&#10;\begin{document}&#10;$&#10;{\bf u}-{\bf z} \ge {\bf B}{\bf u}&#10;$&#10;&#10;&#10;\end{document}"/>
  <p:tag name="IGUANATEXSIZE" val="26"/>
  <p:tag name="IGUANATEXCURSOR" val="9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518.1852"/>
  <p:tag name="LATEXADDIN" val="\documentclass{article}&#10;\usepackage{amsmath}&#10;\pagestyle{empty}&#10;\begin{document}&#10;$&#10;{\bf v}+{\bf z} = {\bf e}$&#10;&#10;&#10;\end{document}"/>
  <p:tag name="IGUANATEXSIZE" val="26"/>
  <p:tag name="IGUANATEXCURSOR" val="10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2896.138"/>
  <p:tag name="LATEXADDIN" val="\documentclass{article}&#10;\usepackage{amsmath}&#10;\pagestyle{empty}&#10;\begin{document}&#10;$&#10;u_1 = 1-\phi_1 +\phi_1 \sum\limits_{k=k_0-1}^{\infty}q_k&#10;+ \phi_1 \sum\limits_{k=0}^{k_0-2}q_k(w_1 u_1^k + w_2 u_2^k)$&#10;&#10;&#10;\end{document}"/>
  <p:tag name="IGUANATEXSIZE" val="22"/>
  <p:tag name="IGUANATEXCURSOR" val="11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2896.138"/>
  <p:tag name="LATEXADDIN" val="\documentclass{article}&#10;\usepackage{amsmath}&#10;\pagestyle{empty}&#10;\begin{document}&#10;$&#10;u_2 = 1-\phi_2 +\phi_2 \sum\limits_{k=k_0-1}^{\infty}q_k+ \phi_2 \sum\limits_{k=0}^{k_0-2}q_k(w_1 u_1^k + w_2 u_2^k)&#10;$&#10;&#10;&#10;\end{document}"/>
  <p:tag name="IGUANATEXSIZE" val="22"/>
  <p:tag name="IGUANATEXCURSOR" val="11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2197"/>
  <p:tag name="ORIGINALWIDTH" val="1013.873"/>
  <p:tag name="LATEXADDIN" val="\documentclass{article}&#10;\usepackage{amsmath}&#10;\pagestyle{empty}&#10;\begin{document}&#10;$&#10;\Big(\frac{\sum_{k=0}^{k_0-2}k q_k}{\sum_{k=0}^{\infty}k q_k} \Big ) R_0&lt;1&#10;$&#10;&#10;&#10;\end{document}"/>
  <p:tag name="IGUANATEXSIZE" val="22"/>
  <p:tag name="IGUANATEXCURSOR" val="15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2254"/>
  <p:tag name="LATEXADDIN" val="\documentclass{article}&#10;\usepackage{amsmath}&#10;\pagestyle{empty}&#10;\begin{document}&#10;$&#10;(58)&#10;$&#10;&#10;&#10;\end{document}"/>
  <p:tag name="IGUANATEXSIZE" val="22"/>
  <p:tag name="IGUANATEXCURSOR" val="8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2254"/>
  <p:tag name="LATEXADDIN" val="\documentclass{article}&#10;\usepackage{amsmath}&#10;\pagestyle{empty}&#10;\begin{document}&#10;$&#10;(59)&#10;$&#10;&#10;&#10;\end{document}"/>
  <p:tag name="IGUANATEXSIZE" val="22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1234.346"/>
  <p:tag name="LATEXADDIN" val="\documentclass{article}&#10;\usepackage{amsmath}&#10;\pagestyle{empty}&#10;\begin{document}&#10;&#10;$$&#10;\gamma (t) = \frac{R(t+1) - R(t)}{X(t)}$$&#10;&#10;\end{document}"/>
  <p:tag name="IGUANATEXSIZE" val="22"/>
  <p:tag name="IGUANATEXCURSOR" val="12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2254"/>
  <p:tag name="LATEXADDIN" val="\documentclass{article}&#10;\usepackage{amsmath}&#10;\pagestyle{empty}&#10;\begin{document}&#10;$&#10;(60)&#10;$&#10;&#10;&#10;\end{document}"/>
  <p:tag name="IGUANATEXSIZE" val="22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631.4211"/>
  <p:tag name="LATEXADDIN" val="\documentclass{article}&#10;\usepackage{amsmath}&#10;\pagestyle{empty}&#10;\begin{document}&#10;$&#10;{\bf u} \ge {\bf B}{\bf u}+{\bf z}&#10;$&#10;&#10;&#10;\end{document}"/>
  <p:tag name="IGUANATEXSIZE" val="26"/>
  <p:tag name="IGUANATEXCURSOR" val="11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985"/>
  <p:tag name="ORIGINALWIDTH" val="892.3884"/>
  <p:tag name="LATEXADDIN" val="\documentclass{article}&#10;\usepackage{amsmath}&#10;\pagestyle{empty}&#10;\begin{document}&#10;$&#10;{\bf B u} \ge {\bf B}^2{\bf u}+{\bf B z}&#10;$&#10;&#10;&#10;\end{document}"/>
  <p:tag name="IGUANATEXSIZE" val="26"/>
  <p:tag name="IGUANATEXCURSOR" val="12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635.1707"/>
  <p:tag name="LATEXADDIN" val="\documentclass{article}&#10;\usepackage{amsmath}&#10;\pagestyle{empty}&#10;\begin{document}&#10;$&#10;{\bf u}-{\bf z} \ge {\bf B}{\bf u}&#10;$&#10;&#10;&#10;\end{document}"/>
  <p:tag name="IGUANATEXSIZE" val="26"/>
  <p:tag name="IGUANATEXCURSOR" val="9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518.1852"/>
  <p:tag name="LATEXADDIN" val="\documentclass{article}&#10;\usepackage{amsmath}&#10;\pagestyle{empty}&#10;\begin{document}&#10;$&#10;{\bf v}+{\bf z} = {\bf e}$&#10;&#10;&#10;\end{document}"/>
  <p:tag name="IGUANATEXSIZE" val="26"/>
  <p:tag name="IGUANATEXCURSOR" val="107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562.4297"/>
  <p:tag name="LATEXADDIN" val="\documentclass{article}&#10;\usepackage{amsmath}&#10;\pagestyle{empty}&#10;\begin{document}&#10;&#10;$\phi_1 = \frac{\beta_1/\gamma_1}{g_1^\prime(1)}$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562.4297"/>
  <p:tag name="LATEXADDIN" val="\documentclass{article}&#10;\usepackage{amsmath}&#10;\pagestyle{empty}&#10;\begin{document}&#10;&#10;$\phi_2 = \frac{\beta_2/\gamma_2}{g_1^\prime(1)}$&#10;\end{document}"/>
  <p:tag name="IGUANATEXSIZE" val="26"/>
  <p:tag name="IGUANATEXCURSOR" val="12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3006.374"/>
  <p:tag name="LATEXADDIN" val="\documentclass{article}&#10;\usepackage{amsmath}&#10;\pagestyle{empty}&#10;\begin{document}&#10;&#10;$1-v= \sum_{k=0}^\infty q_k \Big (1-v +v(w_1(1-\phi_1)+w_2(1-\phi_2)) \Big )^k$&#10;\end{document}"/>
  <p:tag name="IGUANATEXSIZE" val="26"/>
  <p:tag name="IGUANATEXCURSOR" val="8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6.311"/>
  <p:tag name="LATEXADDIN" val="\documentclass{article}&#10;\usepackage{amsmath}&#10;\pagestyle{empty}&#10;\begin{document}&#10;&#10;$1-v= g_1(1-v +v(1-\phi))$&#10;\end{document}"/>
  <p:tag name="IGUANATEXSIZE" val="26"/>
  <p:tag name="IGUANATEXCURSOR" val="10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2254"/>
  <p:tag name="LATEXADDIN" val="\documentclass{article}&#10;\usepackage{amsmath}&#10;\pagestyle{empty}&#10;\begin{document}&#10;$&#10;(67)&#10;$&#10;&#10;&#10;\end{document}"/>
  <p:tag name="IGUANATEXSIZE" val="22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2404.199"/>
  <p:tag name="LATEXADDIN" val="\documentclass{article}&#10;\usepackage{amsmath}&#10;\pagestyle{empty}&#10;\begin{document}&#10;&#10;$$&#10;\beta (t) = \frac{[X(t+1)-X(t)]+[R(t+1) - R(t)]}{X(t)}&#10;$$&#10;&#10;\end{document}"/>
  <p:tag name="IGUANATEXSIZE" val="22"/>
  <p:tag name="IGUANATEXCURSOR" val="138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24.6344"/>
  <p:tag name="LATEXADDIN" val="\documentclass{article}&#10;\usepackage{amsmath}&#10;\pagestyle{empty}&#10;\begin{document}&#10;&#10;$\phi=w_1\phi_1 +w_2 \phi_2$&#10;\end{document}"/>
  <p:tag name="IGUANATEXSIZE" val="26"/>
  <p:tag name="IGUANATEXCURSOR" val="8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2254"/>
  <p:tag name="LATEXADDIN" val="\documentclass{article}&#10;\usepackage{amsmath}&#10;\pagestyle{empty}&#10;\begin{document}&#10;$&#10;(66)&#10;$&#10;&#10;&#10;\end{document}"/>
  <p:tag name="IGUANATEXSIZE" val="22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3008.624"/>
  <p:tag name="LATEXADDIN" val="\documentclass{article}&#10;\usepackage{amsmath}&#10;\pagestyle{empty}&#10;\begin{document}&#10;&#10;$1-r= \sum_{k=0}^\infty p_k \Big (1-v +v(w_1(1-\phi_1)+w_2(1-\phi_2)) \Big )^k$&#10;\end{document}"/>
  <p:tag name="IGUANATEXSIZE" val="26"/>
  <p:tag name="IGUANATEXCURSOR" val="159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6.599"/>
  <p:tag name="LATEXADDIN" val="\documentclass{article}&#10;\usepackage{amsmath}&#10;\pagestyle{empty}&#10;\begin{document}&#10;&#10;$&#10;= g_0(1-v +v(1-\phi))$&#10;\end{document}"/>
  <p:tag name="IGUANATEXSIZE" val="26"/>
  <p:tag name="IGUANATEXCURSOR" val="8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3006.374"/>
  <p:tag name="LATEXADDIN" val="\documentclass{article}&#10;\usepackage{amsmath}&#10;\pagestyle{empty}&#10;\begin{document}&#10;&#10;$1-v= \sum_{k=0}^\infty q_k \Big (1-v +v(w_1(1-\phi_1)+w_2(1-\phi_2)) \Big )^k$&#10;\end{document}"/>
  <p:tag name="IGUANATEXSIZE" val="26"/>
  <p:tag name="IGUANATEXCURSOR" val="8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6.311"/>
  <p:tag name="LATEXADDIN" val="\documentclass{article}&#10;\usepackage{amsmath}&#10;\pagestyle{empty}&#10;\begin{document}&#10;&#10;$1-v= g_1(1-v +v(1-\phi))$&#10;\end{document}"/>
  <p:tag name="IGUANATEXSIZE" val="26"/>
  <p:tag name="IGUANATEXCURSOR" val="10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2254"/>
  <p:tag name="LATEXADDIN" val="\documentclass{article}&#10;\usepackage{amsmath}&#10;\pagestyle{empty}&#10;\begin{document}&#10;$&#10;(67)&#10;$&#10;&#10;&#10;\end{document}"/>
  <p:tag name="IGUANATEXSIZE" val="22"/>
  <p:tag name="IGUANATEXCURSOR" val="8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06.074"/>
  <p:tag name="LATEXADDIN" val="\documentclass{article}&#10;\usepackage{amsmath}&#10;\pagestyle{empty}&#10;\begin{document}&#10;&#10;${\tilde v}= g_1({\tilde v} +(1-{\tilde v})(1-\phi))$&#10;\end{document}"/>
  <p:tag name="IGUANATEXSIZE" val="26"/>
  <p:tag name="IGUANATEXCURSOR" val="13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8.264"/>
  <p:tag name="LATEXADDIN" val="\documentclass{article}&#10;\usepackage{amsmath}&#10;\pagestyle{empty}&#10;\begin{document}&#10;&#10;$\ge 1+({\tilde v} +(1-{\tilde v})(1-\phi)-1)g^\prime_1(1)$&#10;\end{document}"/>
  <p:tag name="IGUANATEXSIZE" val="26"/>
  <p:tag name="IGUANATEXCURSOR" val="8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822.272"/>
  <p:tag name="LATEXADDIN" val="\documentclass{article}&#10;\usepackage{amsmath}&#10;\pagestyle{empty}&#10;\begin{document}&#10;&#10;$=1-\phi g^\prime_1+{\tilde v}\phi g^\prime_1=1-R_0+{\tilde v}R_0$&#10;\end{document}"/>
  <p:tag name="IGUANATEXSIZE" val="26"/>
  <p:tag name="IGUANATEXCURSOR" val="14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3.9745"/>
  <p:tag name="LATEXADDIN" val="\documentclass{article}&#10;\usepackage{amsmath}&#10;\pagestyle{empty}&#10;\begin{document}&#10;&#10;$\beta(t)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34.121"/>
  <p:tag name="LATEXADDIN" val="\documentclass{article}&#10;\usepackage{amsmath}&#10;\pagestyle{empty}&#10;\begin{document}&#10;&#10;$(1-R_0){\tilde v}\ge 1-R_0$&#10;\end{document}"/>
  <p:tag name="IGUANATEXSIZE" val="26"/>
  <p:tag name="IGUANATEXCURSOR" val="108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pagestyle{empty}&#10;\begin{document}&#10;&#10;$\gamma(t)$&#10;&#10;&#10;\end{document}"/>
  <p:tag name="IGUANATEXSIZE" val="26"/>
  <p:tag name="IGUANATEXCURSOR" val="91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93.326"/>
  <p:tag name="LATEXADDIN" val="\documentclass{article}&#10;\usepackage{amsmath}&#10;\pagestyle{empty}&#10;\begin{document}&#10;&#10;$\{\beta (t),\gamma (t),0\le t \le T-2\}$&#10;\end{document}"/>
  <p:tag name="IGUANATEXSIZE" val="26"/>
  <p:tag name="IGUANATEXCURSOR" val="12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9.97"/>
  <p:tag name="LATEXADDIN" val="\documentclass{article}&#10;\usepackage{amsmath}&#10;\pagestyle{empty}&#10;\begin{document}&#10;&#10;$X(t)$&#10;&#10;&#10;\end{document}"/>
  <p:tag name="IGUANATEXSIZE" val="26"/>
  <p:tag name="IGUANATEXCURSOR" val="8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3.9745"/>
  <p:tag name="LATEXADDIN" val="\documentclass{article}&#10;\usepackage{amsmath}&#10;\pagestyle{empty}&#10;\begin{document}&#10;&#10;$\beta(t)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pagestyle{empty}&#10;\begin{document}&#10;&#10;$\gamma(t)$&#10;&#10;&#10;\end{document}"/>
  <p:tag name="IGUANATEXSIZE" val="26"/>
  <p:tag name="IGUANATEXCURSOR" val="91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203.9745"/>
  <p:tag name="LATEXADDIN" val="\documentclass{article}&#10;\usepackage{amsmath}&#10;\pagestyle{empty}&#10;\begin{document}&#10;&#10;$\hat{\beta(t)}$&#10;&#10;&#10;\end{document}"/>
  <p:tag name="IGUANATEXSIZE" val="26"/>
  <p:tag name="IGUANATEXCURSOR" val="96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199.475"/>
  <p:tag name="LATEXADDIN" val="\documentclass{article}&#10;\usepackage{amsmath}&#10;\pagestyle{empty}&#10;\begin{document}&#10;&#10;$\hat{\gamma(t)}$&#10;&#10;&#10;\end{document}"/>
  <p:tag name="IGUANATEXSIZE" val="26"/>
  <p:tag name="IGUANATEXCURSOR" val="97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2943.382"/>
  <p:tag name="LATEXADDIN" val="\documentclass{article}&#10;\usepackage{amsmath}&#10;\pagestyle{empty}&#10;\begin{document}&#10;&#10;$$&#10;\hat{\beta} (t) = a_1 \beta (t-1) + a_2 \beta (t-2) + \cdots + a_J \beta (t-J) + a_0$$&#10;&#10;\end{document}"/>
  <p:tag name="IGUANATEXSIZE" val="22"/>
  <p:tag name="IGUANATEXCURSOR" val="100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5.9543"/>
  <p:tag name="ORIGINALWIDTH" val="1415.073"/>
  <p:tag name="LATEXADDIN" val="\documentclass{article}&#10;\usepackage{amsmath}&#10;\pagestyle{empty}&#10;\begin{document}&#10;&#10;$$&#10;\hat{\gamma} (t) =\sum_{k=1}^{K}b_k \gamma(t-k)+b_0,$$&#10;&#10;\end{document}"/>
  <p:tag name="IGUANATEXSIZE" val="22"/>
  <p:tag name="IGUANATEXCURSOR" val="102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32.884"/>
  <p:tag name="LATEXADDIN" val="\documentclass{article}&#10;\usepackage{amsmath}&#10;\pagestyle{empty}&#10;\begin{document}&#10;&#10;$$&#10;\hat{\gamma} (t) = b_1 \gamma (t-1) + b_2 \gamma (t-2) + \cdots + b_K \gamma (t-K) + b_0$$&#10;&#10;\end{document}"/>
  <p:tag name="IGUANATEXSIZE" val="22"/>
  <p:tag name="IGUANATEXCURSOR" val="102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.2025"/>
  <p:tag name="ORIGINALWIDTH" val="1428.571"/>
  <p:tag name="LATEXADDIN" val="\documentclass{article}&#10;\usepackage{amsmath}&#10;\pagestyle{empty}&#10;\begin{document}&#10;&#10;$$&#10;\hat{\beta} (t) =\sum_{j=1}^{J}a_j \beta(t-j)+a_0,$$&#10;\end{document}"/>
  <p:tag name="IGUANATEXSIZE" val="22"/>
  <p:tag name="IGUANATEXCURSOR" val="151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70.49118"/>
  <p:tag name="LATEXADDIN" val="\documentclass{article}&#10;\usepackage{amsmath}&#10;\pagestyle{empty}&#10;\begin{document}&#10;&#10;$J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6.4867"/>
  <p:tag name="LATEXADDIN" val="\documentclass{article}&#10;\usepackage{amsmath}&#10;\pagestyle{empty}&#10;\begin{document}&#10;&#10;$K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55.3806"/>
  <p:tag name="LATEXADDIN" val="\documentclass{article}&#10;\usepackage{amsmath}&#10;\pagestyle{empty}&#10;\begin{document}&#10;&#10;Recovering rate $\gamma$&#10;&#10;&#10;\end{document}"/>
  <p:tag name="IGUANATEXSIZE" val="26"/>
  <p:tag name="IGUANATEXCURSOR" val="97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956.8804"/>
  <p:tag name="LATEXADDIN" val="\documentclass{article}&#10;\usepackage{amsmath}&#10;\pagestyle{empty}&#10;\begin{document}&#10;&#10;$a_j, j=0,1,\dots,J$, &#10;&#10;&#10;\end{document}"/>
  <p:tag name="IGUANATEXSIZE" val="24"/>
  <p:tag name="IGUANATEXCURSOR" val="10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967.379"/>
  <p:tag name="LATEXADDIN" val="\documentclass{article}&#10;\usepackage{amsmath}&#10;\pagestyle{empty}&#10;\begin{document}&#10;&#10;$b_k, k=0,1,\dots,K$ &#10;&#10;&#10;\end{document}"/>
  <p:tag name="IGUANATEXSIZE" val="24"/>
  <p:tag name="IGUANATEXCURSOR" val="10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.2025"/>
  <p:tag name="ORIGINALWIDTH" val="1822.272"/>
  <p:tag name="LATEXADDIN" val="\documentclass{article}&#10;\usepackage{amsmath}&#10;\pagestyle{empty}&#10;\begin{document}&#10;&#10;$$&#10;\min\limits_{a_j}\sum_{t=J}^{T-2}(\beta(t) - \hat{\beta} (t))^2 + \alpha_{1} \sum_{j=0}^{J}a_j^2,$$&#10;\end{document}"/>
  <p:tag name="IGUANATEXSIZE" val="22"/>
  <p:tag name="IGUANATEXCURSOR" val="18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.7042"/>
  <p:tag name="ORIGINALWIDTH" val="1810.274"/>
  <p:tag name="LATEXADDIN" val="\documentclass{article}&#10;\usepackage{amsmath}&#10;\pagestyle{empty}&#10;\begin{document}&#10;&#10;$$&#10;\min\limits_{b_k}\sum_{t=K}^{T-2}(\gamma(t) - \hat{\gamma} (t))^2 + \alpha_{2} \sum_{k=0}^{K}b_k^2,$$&#10;\end{document}"/>
  <p:tag name="IGUANATEXSIZE" val="22"/>
  <p:tag name="IGUANATEXCURSOR" val="18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6.2354"/>
  <p:tag name="LATEXADDIN" val="\documentclass{article}&#10;\usepackage{amsmath}&#10;\pagestyle{empty}&#10;\begin{document}&#10;&#10;$\alpha_1$&#10;&#10;&#10;\end{document}"/>
  <p:tag name="IGUANATEXSIZE" val="26"/>
  <p:tag name="IGUANATEXCURSOR" val="9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9.2351"/>
  <p:tag name="LATEXADDIN" val="\documentclass{article}&#10;\usepackage{amsmath}&#10;\pagestyle{empty}&#10;\begin{document}&#10;&#10;$\alpha_2$&#10;&#10;&#10;\end{document}"/>
  <p:tag name="IGUANATEXSIZE" val="26"/>
  <p:tag name="IGUANATEXCURSOR" val="9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95.313"/>
  <p:tag name="LATEXADDIN" val="\documentclass{article}&#10;\usepackage{amsmath}&#10;\pagestyle{empty}&#10;\begin{document}&#10;&#10;$$\{X(t),R(t),\ 0\le t \le T-1\}$$&#10;&#10;\end{document}"/>
  <p:tag name="IGUANATEXSIZE" val="26"/>
  <p:tag name="IGUANATEXCURSOR" val="114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93.326"/>
  <p:tag name="LATEXADDIN" val="\documentclass{article}&#10;\usepackage{amsmath}&#10;\pagestyle{empty}&#10;\begin{document}&#10;&#10;$\{\beta (t),\gamma (t),0\le t \le T-2\}$&#10;\end{document}"/>
  <p:tag name="IGUANATEXSIZE" val="26"/>
  <p:tag name="IGUANATEXCURSOR" val="12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.2025"/>
  <p:tag name="ORIGINALWIDTH" val="1785.527"/>
  <p:tag name="LATEXADDIN" val="\documentclass{article}&#10;\usepackage{amsmath}&#10;\pagestyle{empty}&#10;\begin{document}&#10;&#10;$$&#10;\min\limits_{a_j}\sum_{t=J}^{T-2}(\beta(t) - \hat{\beta} (t))^2 + \alpha_{1} \sum_{j=0}^{J}a_j^2$$&#10;\end{document}"/>
  <p:tag name="IGUANATEXSIZE" val="22"/>
  <p:tag name="IGUANATEXCURSOR" val="180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.7042"/>
  <p:tag name="ORIGINALWIDTH" val="1772.029"/>
  <p:tag name="LATEXADDIN" val="\documentclass{article}&#10;\usepackage{amsmath}&#10;\pagestyle{empty}&#10;\begin{document}&#10;&#10;$$&#10;\min\limits_{b_k}\sum_{t=K}^{T-2}(\gamma(t) - \hat{\gamma} (t))^2 + \alpha_{2} \sum_{k=0}^{K}b_k^2$$&#10;\end{document}"/>
  <p:tag name="IGUANATEXSIZE" val="22"/>
  <p:tag name="IGUANATEXCURSOR" val="1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077.615"/>
  <p:tag name="LATEXADDIN" val="\documentclass{article}&#10;\usepackage{amsmath}&#10;\pagestyle{empty}&#10;\begin{document}&#10;&#10;Transmission rate $\beta$&#10;&#10;&#10;\end{document}"/>
  <p:tag name="IGUANATEXSIZE" val="26"/>
  <p:tag name="IGUANATEXCURSOR" val="99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203.9745"/>
  <p:tag name="LATEXADDIN" val="\documentclass{article}&#10;\usepackage{amsmath}&#10;\pagestyle{empty}&#10;\begin{document}&#10;&#10;$\hat{\beta}(t)$&#10;&#10;&#10;\end{document}"/>
  <p:tag name="IGUANATEXSIZE" val="26"/>
  <p:tag name="IGUANATEXCURSOR" val="9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pagestyle{empty}&#10;\begin{document}&#10;&#10;$\hat{\gamma}(t)$&#10;&#10;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5.9543"/>
  <p:tag name="ORIGINALWIDTH" val="1378.328"/>
  <p:tag name="LATEXADDIN" val="\documentclass{article}&#10;\usepackage{amsmath}&#10;\pagestyle{empty}&#10;\begin{document}&#10;&#10;$$&#10;\hat{\gamma} (t) =\sum_{k=1}^{K}b_k \gamma(t-k)+b_0$$&#10;&#10;\end{document}"/>
  <p:tag name="IGUANATEXSIZE" val="22"/>
  <p:tag name="IGUANATEXCURSOR" val="135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.2025"/>
  <p:tag name="ORIGINALWIDTH" val="1392.576"/>
  <p:tag name="LATEXADDIN" val="\documentclass{article}&#10;\usepackage{amsmath}&#10;\pagestyle{empty}&#10;\begin{document}&#10;&#10;$$&#10;\hat{\beta} (t) =\sum_{j=1}^{J}a_j \beta(t-j)+a_0$$&#10;\end{document}"/>
  <p:tag name="IGUANATEXSIZE" val="22"/>
  <p:tag name="IGUANATEXCURSOR" val="133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21.2224"/>
  <p:tag name="LATEXADDIN" val="\documentclass{article}&#10;\usepackage{amsmath}&#10;\pagestyle{empty}&#10;\begin{document}&#10;&#10;$\hat{R}(t)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39.97"/>
  <p:tag name="LATEXADDIN" val="\documentclass{article}&#10;\usepackage{amsmath}&#10;\pagestyle{empty}&#10;\begin{document}&#10;&#10;$\hat{X}(t)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03.1871"/>
  <p:tag name="LATEXADDIN" val="\documentclass{article}&#10;\usepackage{amsmath}&#10;\pagestyle{empty}&#10;\begin{document}&#10;&#10;$$&#10;t = T-1$$&#10;\end{document}"/>
  <p:tag name="IGUANATEXSIZE" val="26"/>
  <p:tag name="IGUANATEXCURSOR" val="91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21.2224"/>
  <p:tag name="LATEXADDIN" val="\documentclass{article}&#10;\usepackage{amsmath}&#10;\pagestyle{empty}&#10;\begin{document}&#10;&#10;$\hat{R}(t)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39.97"/>
  <p:tag name="LATEXADDIN" val="\documentclass{article}&#10;\usepackage{amsmath}&#10;\pagestyle{empty}&#10;\begin{document}&#10;&#10;$\hat{X}(t)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6.213"/>
  <p:tag name="LATEXADDIN" val="\documentclass{article}&#10;\usepackage{amsmath}&#10;\pagestyle{empty}&#10;\begin{document}&#10;&#10;$$&#10;t = T$$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1.2224"/>
  <p:tag name="LATEXADDIN" val="\documentclass{article}&#10;\usepackage{amsmath}&#10;\pagestyle{empty}&#10;\begin{document}&#10;&#10;$R(t)$&#10;&#10;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203.9745"/>
  <p:tag name="LATEXADDIN" val="\documentclass{article}&#10;\usepackage{amsmath}&#10;\pagestyle{empty}&#10;\begin{document}&#10;&#10;$\hat{\beta}(t)$&#10;&#10;&#10;\end{document}"/>
  <p:tag name="IGUANATEXSIZE" val="26"/>
  <p:tag name="IGUANATEXCURSOR" val="9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pagestyle{empty}&#10;\begin{document}&#10;&#10;$\hat{\gamma}(t)$&#10;&#10;&#10;\end{document}"/>
  <p:tag name="IGUANATEXSIZE" val="26"/>
  <p:tag name="IGUANATEXCURSOR" val="8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3.9745"/>
  <p:tag name="LATEXADDIN" val="\documentclass{article}&#10;\usepackage{amsmath}&#10;\pagestyle{empty}&#10;\begin{document}&#10;&#10;$\beta(t)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pagestyle{empty}&#10;\begin{document}&#10;&#10;$\gamma(t)$&#10;&#10;&#10;\end{document}"/>
  <p:tag name="IGUANATEXSIZE" val="26"/>
  <p:tag name="IGUANATEXCURSOR" val="91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067.492"/>
  <p:tag name="LATEXADDIN" val="\documentclass{article}&#10;\usepackage{amsmath}&#10;\pagestyle{empty}&#10;\begin{document}&#10;&#10;$$&#10;\hat{R}(T) = R(T-1) +\hat{\gamma}(T-1)X(T-1)$$&#10;&#10;\end{document}"/>
  <p:tag name="IGUANATEXSIZE" val="22"/>
  <p:tag name="IGUANATEXCURSOR" val="96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395.95"/>
  <p:tag name="LATEXADDIN" val="\documentclass{article}&#10;\usepackage{amsmath}&#10;\pagestyle{empty}&#10;\begin{document}&#10;&#10;$$&#10;\hat{X}(T) = \big(1+\hat{\beta}(T-1)-\hat{\gamma}(T-1)\big)X(T-1)$$&#10;&#10;\end{document}"/>
  <p:tag name="IGUANATEXSIZE" val="22"/>
  <p:tag name="IGUANATEXCURSOR" val="9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95.313"/>
  <p:tag name="LATEXADDIN" val="\documentclass{article}&#10;\usepackage{amsmath}&#10;\pagestyle{empty}&#10;\begin{document}&#10;&#10;$$&#10;R(t+1) - R(t) = \gamma (t) X(t).$$&#10;\end{document}"/>
  <p:tag name="IGUANATEXSIZE" val="22"/>
  <p:tag name="IGUANATEXCURSOR" val="116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58.23"/>
  <p:tag name="LATEXADDIN" val="\documentclass{article}&#10;\usepackage{amsmath}&#10;\pagestyle{empty}&#10;\begin{document}&#10;&#10;$$&#10;X(t+1) - X(t) = \beta(t)X(t) - \gamma(t) X(t),&#10;$$&#10;&#10;\end{document}"/>
  <p:tag name="IGUANATEXSIZE" val="22"/>
  <p:tag name="IGUANATEXCURSOR" val="9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2404.199"/>
  <p:tag name="LATEXADDIN" val="\documentclass{article}&#10;\usepackage{amsmath}&#10;\pagestyle{empty}&#10;\begin{document}&#10;&#10;$$&#10;\beta (t) = \frac{[X(t+1)-X(t)]+[R(t+1) - R(t)]}{X(t)}&#10;$$&#10;&#10;\end{document}"/>
  <p:tag name="IGUANATEXSIZE" val="22"/>
  <p:tag name="IGUANATEXCURSOR" val="138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1234.346"/>
  <p:tag name="LATEXADDIN" val="\documentclass{article}&#10;\usepackage{amsmath}&#10;\pagestyle{empty}&#10;\begin{document}&#10;&#10;$$&#10;\gamma (t) = \frac{R(t+1) - R(t)}{X(t)}$$&#10;&#10;\end{document}"/>
  <p:tag name="IGUANATEXSIZE" val="22"/>
  <p:tag name="IGUANATEXCURSOR" val="12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9.97"/>
  <p:tag name="LATEXADDIN" val="\documentclass{article}&#10;\usepackage{amsmath}&#10;\pagestyle{empty}&#10;\begin{document}&#10;&#10;$X(t)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.2025"/>
  <p:tag name="ORIGINALWIDTH" val="1428.571"/>
  <p:tag name="LATEXADDIN" val="\documentclass{article}&#10;\usepackage{amsmath}&#10;\pagestyle{empty}&#10;\begin{document}&#10;&#10;$$&#10;\hat{\beta} (t) =\sum_{j=1}^{J}a_j \beta(t-j)+a_0,$$&#10;\end{document}"/>
  <p:tag name="IGUANATEXSIZE" val="22"/>
  <p:tag name="IGUANATEXCURSOR" val="151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5.9543"/>
  <p:tag name="ORIGINALWIDTH" val="1378.328"/>
  <p:tag name="LATEXADDIN" val="\documentclass{article}&#10;\usepackage{amsmath}&#10;\pagestyle{empty}&#10;\begin{document}&#10;&#10;$$&#10;\hat{\gamma} (t) =\sum_{k=1}^{K}b_k \gamma(t-k)+b_0$$&#10;&#10;\end{document}"/>
  <p:tag name="IGUANATEXSIZE" val="22"/>
  <p:tag name="IGUANATEXCURSOR" val="13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067.492"/>
  <p:tag name="LATEXADDIN" val="\documentclass{article}&#10;\usepackage{amsmath}&#10;\pagestyle{empty}&#10;\begin{document}&#10;&#10;$$&#10;\hat{R}(T) = R(T-1) +\hat{\gamma}(T-1)X(T-1)$$&#10;&#10;\end{document}"/>
  <p:tag name="IGUANATEXSIZE" val="22"/>
  <p:tag name="IGUANATEXCURSOR" val="96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395.95"/>
  <p:tag name="LATEXADDIN" val="\documentclass{article}&#10;\usepackage{amsmath}&#10;\pagestyle{empty}&#10;\begin{document}&#10;&#10;$$&#10;\hat{X}(T) = \big(1+\hat{\beta}(T-1)-\hat{\gamma}(T-1)\big)X(T-1)$$&#10;&#10;\end{document}"/>
  <p:tag name="IGUANATEXSIZE" val="22"/>
  <p:tag name="IGUANATEXCURSOR" val="95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194.226"/>
  <p:tag name="LATEXADDIN" val="\documentclass{article}&#10;\usepackage{amsmath}&#10;\pagestyle{empty}&#10;\begin{document}&#10;&#10;$$&#10;\hat{X}(t+1) = \big(1+\hat{\beta}(t)-\hat{\gamma}(t)\big)\hat{X}(t), \ t \ge T$$&#10;&#10;\end{document}"/>
  <p:tag name="IGUANATEXSIZE" val="22"/>
  <p:tag name="IGUANATEXCURSOR" val="98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885.264"/>
  <p:tag name="LATEXADDIN" val="\documentclass{article}&#10;\usepackage{amsmath}&#10;\pagestyle{empty}&#10;\begin{document}&#10;&#10;$$&#10;\hat{R}(t+1) = \hat{R}(t) +\hat{\gamma}(t)\hat{X}(t), \ t \ge T.$$&#10;&#10;\end{document}"/>
  <p:tag name="IGUANATEXSIZE" val="22"/>
  <p:tag name="IGUANATEXCURSOR" val="98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}&#10;\pagestyle{empty}&#10;\begin{document}&#10;&#10;$R_0$&#10;&#10;&#10;\end{document}"/>
  <p:tag name="IGUANATEXSIZE" val="26"/>
  <p:tag name="IGUANATEXCURSOR" val="86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}&#10;\pagestyle{empty}&#10;\begin{document}&#10;&#10;$R_0$&#10;&#10;&#10;\end{document}"/>
  <p:tag name="IGUANATEXSIZE" val="26"/>
  <p:tag name="IGUANATEXCURSOR" val="86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9.6851"/>
  <p:tag name="LATEXADDIN" val="\documentclass{article}&#10;\usepackage{amsmath}&#10;\pagestyle{empty}&#10;\begin{document}&#10;&#10;$R_0 = \beta / \gamma$&#10;&#10;&#10;\end{document}"/>
  <p:tag name="IGUANATEXSIZE" val="26"/>
  <p:tag name="IGUANATEXCURSOR" val="102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.9655"/>
  <p:tag name="LATEXADDIN" val="\documentclass{article}&#10;\usepackage{amsmath}&#10;\pagestyle{empty}&#10;\begin{document}&#10;&#10;$R_0(t)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7.724"/>
  <p:tag name="LATEXADDIN" val="\documentclass{article}&#10;\usepackage{amsmath}&#10;\pagestyle{empty}&#10;\begin{document}&#10;&#10;$S(t)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35.883"/>
  <p:tag name="LATEXADDIN" val="\documentclass{article}&#10;\usepackage{amsmath}&#10;\pagestyle{empty}&#10;\begin{document}&#10;&#10;$R_0(t)=\beta(t) / \gamma(t)$&#10;&#10;&#10;\end{document}"/>
  <p:tag name="IGUANATEXSIZE" val="26"/>
  <p:tag name="IGUANATEXCURSOR" val="10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.9655"/>
  <p:tag name="LATEXADDIN" val="\documentclass{article}&#10;\usepackage{amsmath}&#10;\pagestyle{empty}&#10;\begin{document}&#10;&#10;$R_0(t)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.9655"/>
  <p:tag name="LATEXADDIN" val="\documentclass{article}&#10;\usepackage{amsmath}&#10;\pagestyle{empty}&#10;\begin{document}&#10;&#10;$R_0(t)$&#10;&#10;&#10;\end{document}"/>
  <p:tag name="IGUANATEXSIZE" val="26"/>
  <p:tag name="IGUANATEXCURSOR" val="88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6.1867"/>
  <p:tag name="LATEXADDIN" val="\documentclass{article}&#10;\usepackage{amsmath}&#10;\pagestyle{empty}&#10;\begin{document}&#10;&#10;$R_0(t)&lt;1$&#10;&#10;&#10;\end{document}"/>
  <p:tag name="IGUANATEXSIZE" val="26"/>
  <p:tag name="IGUANATEXCURSOR" val="9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6.1867"/>
  <p:tag name="LATEXADDIN" val="\documentclass{article}&#10;\usepackage{amsmath}&#10;\pagestyle{empty}&#10;\begin{document}&#10;&#10;$R_0(t)&gt;1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7.4841"/>
  <p:tag name="LATEXADDIN" val="\documentclass{article}&#10;\usepackage{amsmath}&#10;\pagestyle{empty}&#10;\begin{document}&#10;&#10;$w_1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30.4837"/>
  <p:tag name="LATEXADDIN" val="\documentclass{article}&#10;\usepackage{amsmath}&#10;\pagestyle{empty}&#10;\begin{document}&#10;&#10;$w_2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657.6678"/>
  <p:tag name="LATEXADDIN" val="\documentclass{article}&#10;\usepackage{amsmath}&#10;\pagestyle{empty}&#10;\begin{document}&#10;&#10;$w_1 + w_2 =1$&#10;&#10;&#10;\end{document}"/>
  <p:tag name="IGUANATEXSIZE" val="26"/>
  <p:tag name="IGUANATEXCURSOR" val="94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3.4684"/>
  <p:tag name="LATEXADDIN" val="\documentclass{article}&#10;\usepackage{amsmath}&#10;\pagestyle{empty}&#10;\begin{document}&#10;&#10;$\beta_1(t)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8.9689"/>
  <p:tag name="LATEXADDIN" val="\documentclass{article}&#10;\usepackage{amsmath}&#10;\pagestyle{empty}&#10;\begin{document}&#10;&#10;$\gamma_1(t)$&#10;&#10;&#10;\end{document}"/>
  <p:tag name="IGUANATEXSIZE" val="26"/>
  <p:tag name="IGUANATEXCURSOR" val="9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281.59"/>
  <p:tag name="LATEXADDIN" val="\documentclass{article}&#10;\usepackage{amsmath}&#10;\pagestyle{empty}&#10;\begin{document}&#10;&#10;$$&#10;\frac{dS(t)}{dt} = \frac{-\beta(t) S(t)X(t)}{n}&#10;$$&#10;&#10;\end{document}"/>
  <p:tag name="IGUANATEXSIZE" val="22"/>
  <p:tag name="IGUANATEXCURSOR" val="131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3.4684"/>
  <p:tag name="LATEXADDIN" val="\documentclass{article}&#10;\usepackage{amsmath}&#10;\pagestyle{empty}&#10;\begin{document}&#10;&#10;$\beta_2(t)$&#10;&#10;&#10;\end{document}"/>
  <p:tag name="IGUANATEXSIZE" val="26"/>
  <p:tag name="IGUANATEXCURSOR" val="8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8.9689"/>
  <p:tag name="LATEXADDIN" val="\documentclass{article}&#10;\usepackage{amsmath}&#10;\pagestyle{empty}&#10;\begin{document}&#10;&#10;$\gamma_2(t)$&#10;&#10;&#10;\end{document}"/>
  <p:tag name="IGUANATEXSIZE" val="26"/>
  <p:tag name="IGUANATEXCURSOR" val="90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5.7143"/>
  <p:tag name="LATEXADDIN" val="\documentclass{article}&#10;\usepackage{amsmath}&#10;\pagestyle{empty}&#10;\begin{document}&#10;&#10;$X_2(t)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5.7143"/>
  <p:tag name="LATEXADDIN" val="\documentclass{article}&#10;\usepackage{amsmath}&#10;\pagestyle{empty}&#10;\begin{document}&#10;&#10;$X_1(t)$&#10;&#10;&#10;\end{document}"/>
  <p:tag name="IGUANATEXSIZE" val="26"/>
  <p:tag name="IGUANATEXCURSOR" val="85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2413.198"/>
  <p:tag name="LATEXADDIN" val="\documentclass{article}&#10;\usepackage{amsmath}&#10;\pagestyle{empty}&#10;\begin{document}&#10;&#10;$$&#10;X(t+1) - X(t) = \frac{\beta (t)S(t)X(t)}{n} - \gamma(t) X(t),$$&#10;&#10;\end{document}"/>
  <p:tag name="IGUANATEXSIZE" val="22"/>
  <p:tag name="IGUANATEXCURSOR" val="145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95.313"/>
  <p:tag name="LATEXADDIN" val="\documentclass{article}&#10;\usepackage{amsmath}&#10;\pagestyle{empty}&#10;\begin{document}&#10;&#10;$$&#10;R(t+1) - R(t) = \gamma (t) X(t).$$&#10;\end{document}"/>
  <p:tag name="IGUANATEXSIZE" val="22"/>
  <p:tag name="IGUANATEXCURSOR" val="116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3.382"/>
  <p:tag name="LATEXADDIN" val="\documentclass{article}&#10;\usepackage{amsmath}&#10;\pagestyle{empty}&#10;\begin{document}&#10;&#10;$\{S(t)\approx n,\ t\ge 0\}$&#10;&#10;\end{document}"/>
  <p:tag name="IGUANATEXSIZE" val="26"/>
  <p:tag name="IGUANATEXCURSOR" val="10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9.97"/>
  <p:tag name="LATEXADDIN" val="\documentclass{article}&#10;\usepackage{amsmath}&#10;\pagestyle{empty}&#10;\begin{document}&#10;&#10;$X(t)$&#10;&#10;&#10;\end{document}"/>
  <p:tag name="IGUANATEXSIZE" val="26"/>
  <p:tag name="IGUANATEXCURSOR" val="83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948.6314"/>
  <p:tag name="LATEXADDIN" val="\documentclass{article}&#10;\usepackage{amsmath}&#10;\pagestyle{empty}&#10;\begin{document}&#10;&#10;$\beta_1$, $\beta_2$, $\gamma_1$, and $\gamma_2$&#10;&#10;\end{document}"/>
  <p:tag name="IGUANATEXSIZE" val="26"/>
  <p:tag name="IGUANATEXCURSOR" val="129"/>
  <p:tag name="TRANSPARENCY" val="Fals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88.376"/>
  <p:tag name="LATEXADDIN" val="\documentclass{article}&#10;\usepackage{amsmath}&#10;\pagestyle{empty}&#10;\begin{document}&#10;&#10;$$&#10;X_1(t+1) - X_1(t) = \beta_1 X_1(t) w_1 + \beta_2 X_2(t) w_1-\gamma_1 X_1(t)$$&#10;&#10;\end{document}"/>
  <p:tag name="IGUANATEXSIZE" val="22"/>
  <p:tag name="IGUANATEXCURSOR" val="159"/>
  <p:tag name="TRANSPARENCY" val="True"/>
  <p:tag name="FILENAME" val=""/>
  <p:tag name="LATEXENGINEID" val="0"/>
  <p:tag name="TEMPFOLDER" val="G:\IguanaTex_temp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607_4_3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607_4_3" id="{F817C37D-EB72-C349-A0AB-0EAD76B5EA22}" vid="{342F8CC4-3960-FF45-8149-35F409FEBF3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Lab607_4_3</Template>
  <TotalTime>22295</TotalTime>
  <Words>7157</Words>
  <Application>Microsoft Office PowerPoint</Application>
  <PresentationFormat>如螢幕大小 (4:3)</PresentationFormat>
  <Paragraphs>815</Paragraphs>
  <Slides>101</Slides>
  <Notes>96</Notes>
  <HiddenSlides>2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101</vt:i4>
      </vt:variant>
    </vt:vector>
  </HeadingPairs>
  <TitlesOfParts>
    <vt:vector size="109" baseType="lpstr">
      <vt:lpstr>新細明體</vt:lpstr>
      <vt:lpstr>Calibri</vt:lpstr>
      <vt:lpstr>Cambria Math</vt:lpstr>
      <vt:lpstr>Times New Roman</vt:lpstr>
      <vt:lpstr>Verdana</vt:lpstr>
      <vt:lpstr>Wingdings 2</vt:lpstr>
      <vt:lpstr>Wingdings 3</vt:lpstr>
      <vt:lpstr>Lab607_4_3</vt:lpstr>
      <vt:lpstr>A Time-dependent SIR model  for COVID-19  with Undetectable Infected Persons</vt:lpstr>
      <vt:lpstr>Outline</vt:lpstr>
      <vt:lpstr>Outline</vt:lpstr>
      <vt:lpstr>Introduction</vt:lpstr>
      <vt:lpstr>Introduction</vt:lpstr>
      <vt:lpstr>Introduction</vt:lpstr>
      <vt:lpstr>Introduction</vt:lpstr>
      <vt:lpstr>Introduction</vt:lpstr>
      <vt:lpstr>Outline</vt:lpstr>
      <vt:lpstr>Susceptible-infected-recovered (SIR) Model</vt:lpstr>
      <vt:lpstr>Differential Equations for the Time-dependent SIR</vt:lpstr>
      <vt:lpstr>Discrete Time Time-dependent SIR Model</vt:lpstr>
      <vt:lpstr>Discrete Time Time-dependent SIR Model</vt:lpstr>
      <vt:lpstr>Discrete Time Time-dependent SIR Model</vt:lpstr>
      <vt:lpstr>Tracking Transmission Rate and Recovering Rate by Ridge Regression</vt:lpstr>
      <vt:lpstr>Tracking Transmission Rate and Recovering Rate by Ridge Regression</vt:lpstr>
      <vt:lpstr>Tracking the Number of Infected Persons          and the Number of Recovered Persons </vt:lpstr>
      <vt:lpstr>Tracking the Number of Infected Persons          and the Number of Recovered Persons </vt:lpstr>
      <vt:lpstr>Tracking the Number of Infected Persons          and the Number of Recovered Persons </vt:lpstr>
      <vt:lpstr>Tracking the Number of Infected Persons          and the Number of Recovered Persons </vt:lpstr>
      <vt:lpstr>The Basic Reproduction Number</vt:lpstr>
      <vt:lpstr>The Basic Reproduction Number</vt:lpstr>
      <vt:lpstr>Outline</vt:lpstr>
      <vt:lpstr>The SIR model with undetectable infected persons</vt:lpstr>
      <vt:lpstr>The Governing Equations </vt:lpstr>
      <vt:lpstr>The Governing Equations </vt:lpstr>
      <vt:lpstr>The Governing Equations </vt:lpstr>
      <vt:lpstr>The Governing Equations </vt:lpstr>
      <vt:lpstr>The Basic Reproduction Number</vt:lpstr>
      <vt:lpstr>The Basic Reproduction Number</vt:lpstr>
      <vt:lpstr>Herd Immunity</vt:lpstr>
      <vt:lpstr>Herd Immunity</vt:lpstr>
      <vt:lpstr>Herd Immunity</vt:lpstr>
      <vt:lpstr>Herd Immunity</vt:lpstr>
      <vt:lpstr>Outline</vt:lpstr>
      <vt:lpstr>The IC model for disease propagation in networks</vt:lpstr>
      <vt:lpstr>The IC model for disease propagation in networks</vt:lpstr>
      <vt:lpstr>The IC model for disease propagation in networks</vt:lpstr>
      <vt:lpstr>The Infected Tree in the Configuration Model</vt:lpstr>
      <vt:lpstr>The Infected Tree in the Configuration Model</vt:lpstr>
      <vt:lpstr>The Infected Tree in the Configuration Model</vt:lpstr>
      <vt:lpstr>The Infected Tree in the Configuration Model</vt:lpstr>
      <vt:lpstr>The Infected Tree in the Configuration Model</vt:lpstr>
      <vt:lpstr>Connections to the Previous SIR Model</vt:lpstr>
      <vt:lpstr>Connections to the Previous SIR Model</vt:lpstr>
      <vt:lpstr>Connections to the Previous SIR Model</vt:lpstr>
      <vt:lpstr>Connections to the Previous SIR Model</vt:lpstr>
      <vt:lpstr>Social Distancing</vt:lpstr>
      <vt:lpstr>Social Distancing</vt:lpstr>
      <vt:lpstr>Social Distancing</vt:lpstr>
      <vt:lpstr>Social Distancing – canceling mass gathering</vt:lpstr>
      <vt:lpstr>Social Distancing – canceling mass gathering</vt:lpstr>
      <vt:lpstr>Social Distancing – canceling mass gathering</vt:lpstr>
      <vt:lpstr>The Ratio of the Population Infected in the Long Run</vt:lpstr>
      <vt:lpstr>The Ratio of the Population Infected in the Long Run</vt:lpstr>
      <vt:lpstr>The Ratio of the Population Infected in the Long Run</vt:lpstr>
      <vt:lpstr>The Ratio of the Population Infected in the Long Run</vt:lpstr>
      <vt:lpstr>The Ratio of the Population Infected in the Long Run</vt:lpstr>
      <vt:lpstr>The Ratio of the Population Infected in the Long Run</vt:lpstr>
      <vt:lpstr>Outline</vt:lpstr>
      <vt:lpstr>Numerical results</vt:lpstr>
      <vt:lpstr>Dataset</vt:lpstr>
      <vt:lpstr>Time Evolution of the Time-dependent SIR Model</vt:lpstr>
      <vt:lpstr>Time Evolution of the Time-dependent SIR Model</vt:lpstr>
      <vt:lpstr>Time Evolution of the Time-dependent SIR Model</vt:lpstr>
      <vt:lpstr>One-day Prediction</vt:lpstr>
      <vt:lpstr>One-day Prediction</vt:lpstr>
      <vt:lpstr>Connections to the Wuhan City Lockdown</vt:lpstr>
      <vt:lpstr>Connections to the Wuhan City Lockdown</vt:lpstr>
      <vt:lpstr>Connections to the Wuhan City Lockdown</vt:lpstr>
      <vt:lpstr>Basic Reproduction Numbers of Several Other Countries</vt:lpstr>
      <vt:lpstr>The Effects of Type II Infected Persons</vt:lpstr>
      <vt:lpstr>The Effects of Type II Infected Persons</vt:lpstr>
      <vt:lpstr>Dataset</vt:lpstr>
      <vt:lpstr>The Effects of Social Distancing</vt:lpstr>
      <vt:lpstr>The Effects of Social Distancing - canceling mass gathering</vt:lpstr>
      <vt:lpstr>The ratio of the population infected in the long run </vt:lpstr>
      <vt:lpstr>Outline</vt:lpstr>
      <vt:lpstr>Discussions and suggestion</vt:lpstr>
      <vt:lpstr>Discussions and suggestion</vt:lpstr>
      <vt:lpstr>Discussions and suggestion</vt:lpstr>
      <vt:lpstr>Discussions and suggestion</vt:lpstr>
      <vt:lpstr>Discussions and suggestion</vt:lpstr>
      <vt:lpstr>Discussions and suggestion</vt:lpstr>
      <vt:lpstr>Outline</vt:lpstr>
      <vt:lpstr>Conclusion </vt:lpstr>
      <vt:lpstr>Thank you!</vt:lpstr>
      <vt:lpstr>Proof of Theorem 1</vt:lpstr>
      <vt:lpstr>Proof of Theorem 1</vt:lpstr>
      <vt:lpstr>Proof of Theorem 1</vt:lpstr>
      <vt:lpstr>Proof of Theorem 3</vt:lpstr>
      <vt:lpstr>Proof of Theorem 3</vt:lpstr>
      <vt:lpstr>Proof of Theorem 3</vt:lpstr>
      <vt:lpstr>Proof of Theorem 3</vt:lpstr>
      <vt:lpstr>Proof of Theorem 5</vt:lpstr>
      <vt:lpstr>Proof of Theorem 5</vt:lpstr>
      <vt:lpstr>Proof of Theorem 5</vt:lpstr>
      <vt:lpstr>Proof of Theorem 6</vt:lpstr>
      <vt:lpstr>Proof of Theorem 6</vt:lpstr>
      <vt:lpstr>Proof of Theorem 6</vt:lpstr>
      <vt:lpstr>Proof of Theorem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YI-CHENG CHEN</cp:lastModifiedBy>
  <cp:revision>644</cp:revision>
  <dcterms:created xsi:type="dcterms:W3CDTF">2018-07-02T05:24:52Z</dcterms:created>
  <dcterms:modified xsi:type="dcterms:W3CDTF">2020-07-03T02:51:03Z</dcterms:modified>
</cp:coreProperties>
</file>